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88" r:id="rId5"/>
    <p:sldId id="261" r:id="rId6"/>
    <p:sldId id="289" r:id="rId7"/>
    <p:sldId id="278" r:id="rId8"/>
    <p:sldId id="276" r:id="rId9"/>
    <p:sldId id="277" r:id="rId10"/>
    <p:sldId id="272" r:id="rId11"/>
    <p:sldId id="273" r:id="rId12"/>
    <p:sldId id="274" r:id="rId13"/>
    <p:sldId id="275" r:id="rId14"/>
    <p:sldId id="262" r:id="rId15"/>
    <p:sldId id="268" r:id="rId16"/>
    <p:sldId id="260" r:id="rId17"/>
    <p:sldId id="281" r:id="rId18"/>
    <p:sldId id="295" r:id="rId19"/>
    <p:sldId id="297" r:id="rId20"/>
    <p:sldId id="301" r:id="rId21"/>
    <p:sldId id="291" r:id="rId22"/>
    <p:sldId id="303" r:id="rId23"/>
    <p:sldId id="302" r:id="rId24"/>
    <p:sldId id="290" r:id="rId25"/>
    <p:sldId id="292" r:id="rId26"/>
    <p:sldId id="304" r:id="rId27"/>
    <p:sldId id="306"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7" d="100"/>
          <a:sy n="77" d="100"/>
        </p:scale>
        <p:origin x="82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thi Raj Kokkeragadda" userId="380037ea34ae495c" providerId="LiveId" clId="{BD534DE9-0AEA-4C95-BE0E-79E25DBF86D6}"/>
    <pc:docChg chg="undo custSel addSld delSld modSld">
      <pc:chgData name="Deepthi Raj Kokkeragadda" userId="380037ea34ae495c" providerId="LiveId" clId="{BD534DE9-0AEA-4C95-BE0E-79E25DBF86D6}" dt="2022-11-04T12:23:39.991" v="619" actId="20577"/>
      <pc:docMkLst>
        <pc:docMk/>
      </pc:docMkLst>
      <pc:sldChg chg="modSp mod">
        <pc:chgData name="Deepthi Raj Kokkeragadda" userId="380037ea34ae495c" providerId="LiveId" clId="{BD534DE9-0AEA-4C95-BE0E-79E25DBF86D6}" dt="2022-11-04T01:00:13.510" v="374" actId="120"/>
        <pc:sldMkLst>
          <pc:docMk/>
          <pc:sldMk cId="4043737824" sldId="257"/>
        </pc:sldMkLst>
        <pc:spChg chg="mod">
          <ac:chgData name="Deepthi Raj Kokkeragadda" userId="380037ea34ae495c" providerId="LiveId" clId="{BD534DE9-0AEA-4C95-BE0E-79E25DBF86D6}" dt="2022-11-04T01:00:13.510" v="374" actId="120"/>
          <ac:spMkLst>
            <pc:docMk/>
            <pc:sldMk cId="4043737824" sldId="257"/>
            <ac:spMk id="2" creationId="{78FD68DA-43BA-4508-8DE2-BA9BB7B2FA5B}"/>
          </ac:spMkLst>
        </pc:spChg>
      </pc:sldChg>
      <pc:sldChg chg="modSp mod">
        <pc:chgData name="Deepthi Raj Kokkeragadda" userId="380037ea34ae495c" providerId="LiveId" clId="{BD534DE9-0AEA-4C95-BE0E-79E25DBF86D6}" dt="2022-11-04T01:01:31.936" v="451" actId="20577"/>
        <pc:sldMkLst>
          <pc:docMk/>
          <pc:sldMk cId="1262608728" sldId="259"/>
        </pc:sldMkLst>
        <pc:spChg chg="mod">
          <ac:chgData name="Deepthi Raj Kokkeragadda" userId="380037ea34ae495c" providerId="LiveId" clId="{BD534DE9-0AEA-4C95-BE0E-79E25DBF86D6}" dt="2022-11-04T01:01:31.936" v="451" actId="20577"/>
          <ac:spMkLst>
            <pc:docMk/>
            <pc:sldMk cId="1262608728" sldId="259"/>
            <ac:spMk id="3" creationId="{A38AFE78-8421-66EC-EB8D-C9160269F463}"/>
          </ac:spMkLst>
        </pc:spChg>
      </pc:sldChg>
      <pc:sldChg chg="modSp mod">
        <pc:chgData name="Deepthi Raj Kokkeragadda" userId="380037ea34ae495c" providerId="LiveId" clId="{BD534DE9-0AEA-4C95-BE0E-79E25DBF86D6}" dt="2022-11-04T11:21:05.722" v="500" actId="20577"/>
        <pc:sldMkLst>
          <pc:docMk/>
          <pc:sldMk cId="2155203753" sldId="261"/>
        </pc:sldMkLst>
        <pc:spChg chg="mod">
          <ac:chgData name="Deepthi Raj Kokkeragadda" userId="380037ea34ae495c" providerId="LiveId" clId="{BD534DE9-0AEA-4C95-BE0E-79E25DBF86D6}" dt="2022-11-04T11:21:05.722" v="500" actId="20577"/>
          <ac:spMkLst>
            <pc:docMk/>
            <pc:sldMk cId="2155203753" sldId="261"/>
            <ac:spMk id="3" creationId="{ACAA1410-1649-7A85-3BCB-D874DA3F7D67}"/>
          </ac:spMkLst>
        </pc:spChg>
      </pc:sldChg>
      <pc:sldChg chg="del">
        <pc:chgData name="Deepthi Raj Kokkeragadda" userId="380037ea34ae495c" providerId="LiveId" clId="{BD534DE9-0AEA-4C95-BE0E-79E25DBF86D6}" dt="2022-11-03T14:18:37.193" v="16" actId="47"/>
        <pc:sldMkLst>
          <pc:docMk/>
          <pc:sldMk cId="3303300546" sldId="287"/>
        </pc:sldMkLst>
      </pc:sldChg>
      <pc:sldChg chg="addSp delSp modSp mod">
        <pc:chgData name="Deepthi Raj Kokkeragadda" userId="380037ea34ae495c" providerId="LiveId" clId="{BD534DE9-0AEA-4C95-BE0E-79E25DBF86D6}" dt="2022-11-04T12:21:23.023" v="547" actId="207"/>
        <pc:sldMkLst>
          <pc:docMk/>
          <pc:sldMk cId="1907976091" sldId="292"/>
        </pc:sldMkLst>
        <pc:spChg chg="mod">
          <ac:chgData name="Deepthi Raj Kokkeragadda" userId="380037ea34ae495c" providerId="LiveId" clId="{BD534DE9-0AEA-4C95-BE0E-79E25DBF86D6}" dt="2022-11-04T10:48:19.080" v="491" actId="20577"/>
          <ac:spMkLst>
            <pc:docMk/>
            <pc:sldMk cId="1907976091" sldId="292"/>
            <ac:spMk id="2" creationId="{2C1596E3-46F4-3617-315B-0D186AD2F178}"/>
          </ac:spMkLst>
        </pc:spChg>
        <pc:spChg chg="mod">
          <ac:chgData name="Deepthi Raj Kokkeragadda" userId="380037ea34ae495c" providerId="LiveId" clId="{BD534DE9-0AEA-4C95-BE0E-79E25DBF86D6}" dt="2022-11-03T14:19:07.396" v="29" actId="255"/>
          <ac:spMkLst>
            <pc:docMk/>
            <pc:sldMk cId="1907976091" sldId="292"/>
            <ac:spMk id="3" creationId="{4EDBF9E0-E045-CE33-AE8A-A0B94E1927DB}"/>
          </ac:spMkLst>
        </pc:spChg>
        <pc:spChg chg="add del mod">
          <ac:chgData name="Deepthi Raj Kokkeragadda" userId="380037ea34ae495c" providerId="LiveId" clId="{BD534DE9-0AEA-4C95-BE0E-79E25DBF86D6}" dt="2022-11-04T10:46:52.026" v="467" actId="478"/>
          <ac:spMkLst>
            <pc:docMk/>
            <pc:sldMk cId="1907976091" sldId="292"/>
            <ac:spMk id="5" creationId="{11BF37BC-4AFF-1DE4-C4A7-5FDDCA21C035}"/>
          </ac:spMkLst>
        </pc:spChg>
        <pc:spChg chg="add mod">
          <ac:chgData name="Deepthi Raj Kokkeragadda" userId="380037ea34ae495c" providerId="LiveId" clId="{BD534DE9-0AEA-4C95-BE0E-79E25DBF86D6}" dt="2022-11-04T12:21:23.023" v="547" actId="207"/>
          <ac:spMkLst>
            <pc:docMk/>
            <pc:sldMk cId="1907976091" sldId="292"/>
            <ac:spMk id="6" creationId="{E8B0CA26-35E3-480B-9EE8-F3473DCC48F5}"/>
          </ac:spMkLst>
        </pc:spChg>
      </pc:sldChg>
      <pc:sldChg chg="del">
        <pc:chgData name="Deepthi Raj Kokkeragadda" userId="380037ea34ae495c" providerId="LiveId" clId="{BD534DE9-0AEA-4C95-BE0E-79E25DBF86D6}" dt="2022-11-03T14:16:49.840" v="0" actId="47"/>
        <pc:sldMkLst>
          <pc:docMk/>
          <pc:sldMk cId="4035300553" sldId="296"/>
        </pc:sldMkLst>
      </pc:sldChg>
      <pc:sldChg chg="addSp delSp modSp mod">
        <pc:chgData name="Deepthi Raj Kokkeragadda" userId="380037ea34ae495c" providerId="LiveId" clId="{BD534DE9-0AEA-4C95-BE0E-79E25DBF86D6}" dt="2022-11-03T14:18:23.743" v="12"/>
        <pc:sldMkLst>
          <pc:docMk/>
          <pc:sldMk cId="2270465357" sldId="297"/>
        </pc:sldMkLst>
        <pc:spChg chg="mod">
          <ac:chgData name="Deepthi Raj Kokkeragadda" userId="380037ea34ae495c" providerId="LiveId" clId="{BD534DE9-0AEA-4C95-BE0E-79E25DBF86D6}" dt="2022-11-03T14:17:11.067" v="3" actId="1076"/>
          <ac:spMkLst>
            <pc:docMk/>
            <pc:sldMk cId="2270465357" sldId="297"/>
            <ac:spMk id="3" creationId="{B05A52BA-6C0D-AFBC-1C34-593FCD264ACB}"/>
          </ac:spMkLst>
        </pc:spChg>
        <pc:spChg chg="add mod">
          <ac:chgData name="Deepthi Raj Kokkeragadda" userId="380037ea34ae495c" providerId="LiveId" clId="{BD534DE9-0AEA-4C95-BE0E-79E25DBF86D6}" dt="2022-11-03T14:17:48.656" v="7"/>
          <ac:spMkLst>
            <pc:docMk/>
            <pc:sldMk cId="2270465357" sldId="297"/>
            <ac:spMk id="5" creationId="{D77834B8-C123-B2ED-95A8-D260B50BA58E}"/>
          </ac:spMkLst>
        </pc:spChg>
        <pc:picChg chg="add del mod">
          <ac:chgData name="Deepthi Raj Kokkeragadda" userId="380037ea34ae495c" providerId="LiveId" clId="{BD534DE9-0AEA-4C95-BE0E-79E25DBF86D6}" dt="2022-11-03T14:17:52.697" v="8" actId="478"/>
          <ac:picMkLst>
            <pc:docMk/>
            <pc:sldMk cId="2270465357" sldId="297"/>
            <ac:picMk id="2" creationId="{C9A8B037-62CB-F610-44DC-967C73CA5C10}"/>
          </ac:picMkLst>
        </pc:picChg>
        <pc:picChg chg="del">
          <ac:chgData name="Deepthi Raj Kokkeragadda" userId="380037ea34ae495c" providerId="LiveId" clId="{BD534DE9-0AEA-4C95-BE0E-79E25DBF86D6}" dt="2022-11-03T14:16:57.955" v="1" actId="478"/>
          <ac:picMkLst>
            <pc:docMk/>
            <pc:sldMk cId="2270465357" sldId="297"/>
            <ac:picMk id="4" creationId="{070DCA82-12A8-B9CF-AEC2-B61469D336A6}"/>
          </ac:picMkLst>
        </pc:picChg>
        <pc:picChg chg="add mod">
          <ac:chgData name="Deepthi Raj Kokkeragadda" userId="380037ea34ae495c" providerId="LiveId" clId="{BD534DE9-0AEA-4C95-BE0E-79E25DBF86D6}" dt="2022-11-03T14:18:11.988" v="11" actId="1076"/>
          <ac:picMkLst>
            <pc:docMk/>
            <pc:sldMk cId="2270465357" sldId="297"/>
            <ac:picMk id="6" creationId="{716FAC1A-8E8A-3A66-3B52-4B83C964B761}"/>
          </ac:picMkLst>
        </pc:picChg>
        <pc:picChg chg="add mod">
          <ac:chgData name="Deepthi Raj Kokkeragadda" userId="380037ea34ae495c" providerId="LiveId" clId="{BD534DE9-0AEA-4C95-BE0E-79E25DBF86D6}" dt="2022-11-03T14:18:23.743" v="12"/>
          <ac:picMkLst>
            <pc:docMk/>
            <pc:sldMk cId="2270465357" sldId="297"/>
            <ac:picMk id="7" creationId="{15EFD2C2-24C3-539D-E513-ED0B29E51449}"/>
          </ac:picMkLst>
        </pc:picChg>
        <pc:picChg chg="mod">
          <ac:chgData name="Deepthi Raj Kokkeragadda" userId="380037ea34ae495c" providerId="LiveId" clId="{BD534DE9-0AEA-4C95-BE0E-79E25DBF86D6}" dt="2022-11-03T14:17:03.126" v="2" actId="14100"/>
          <ac:picMkLst>
            <pc:docMk/>
            <pc:sldMk cId="2270465357" sldId="297"/>
            <ac:picMk id="11268" creationId="{6B336B89-6689-E4FD-ADE2-DBDEB428F737}"/>
          </ac:picMkLst>
        </pc:picChg>
      </pc:sldChg>
      <pc:sldChg chg="del">
        <pc:chgData name="Deepthi Raj Kokkeragadda" userId="380037ea34ae495c" providerId="LiveId" clId="{BD534DE9-0AEA-4C95-BE0E-79E25DBF86D6}" dt="2022-11-03T14:18:30.212" v="13" actId="47"/>
        <pc:sldMkLst>
          <pc:docMk/>
          <pc:sldMk cId="1947830611" sldId="298"/>
        </pc:sldMkLst>
      </pc:sldChg>
      <pc:sldChg chg="del">
        <pc:chgData name="Deepthi Raj Kokkeragadda" userId="380037ea34ae495c" providerId="LiveId" clId="{BD534DE9-0AEA-4C95-BE0E-79E25DBF86D6}" dt="2022-11-03T14:18:33.594" v="14" actId="47"/>
        <pc:sldMkLst>
          <pc:docMk/>
          <pc:sldMk cId="723815968" sldId="299"/>
        </pc:sldMkLst>
      </pc:sldChg>
      <pc:sldChg chg="del">
        <pc:chgData name="Deepthi Raj Kokkeragadda" userId="380037ea34ae495c" providerId="LiveId" clId="{BD534DE9-0AEA-4C95-BE0E-79E25DBF86D6}" dt="2022-11-03T14:18:34.915" v="15" actId="47"/>
        <pc:sldMkLst>
          <pc:docMk/>
          <pc:sldMk cId="1303196018" sldId="300"/>
        </pc:sldMkLst>
      </pc:sldChg>
      <pc:sldChg chg="addSp modSp mod">
        <pc:chgData name="Deepthi Raj Kokkeragadda" userId="380037ea34ae495c" providerId="LiveId" clId="{BD534DE9-0AEA-4C95-BE0E-79E25DBF86D6}" dt="2022-11-04T12:23:39.991" v="619" actId="20577"/>
        <pc:sldMkLst>
          <pc:docMk/>
          <pc:sldMk cId="2875256837" sldId="306"/>
        </pc:sldMkLst>
        <pc:spChg chg="add mod">
          <ac:chgData name="Deepthi Raj Kokkeragadda" userId="380037ea34ae495c" providerId="LiveId" clId="{BD534DE9-0AEA-4C95-BE0E-79E25DBF86D6}" dt="2022-11-04T12:23:39.991" v="619" actId="20577"/>
          <ac:spMkLst>
            <pc:docMk/>
            <pc:sldMk cId="2875256837" sldId="306"/>
            <ac:spMk id="3" creationId="{E7315F0E-5DB9-58F3-651E-9592EC4F0412}"/>
          </ac:spMkLst>
        </pc:spChg>
      </pc:sldChg>
      <pc:sldChg chg="new del">
        <pc:chgData name="Deepthi Raj Kokkeragadda" userId="380037ea34ae495c" providerId="LiveId" clId="{BD534DE9-0AEA-4C95-BE0E-79E25DBF86D6}" dt="2022-11-04T10:47:36.170" v="474" actId="680"/>
        <pc:sldMkLst>
          <pc:docMk/>
          <pc:sldMk cId="2282883006" sldId="30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stock-prediction-web-app-1.herokuapp.com/"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11133" y="377687"/>
            <a:ext cx="6269347" cy="3947425"/>
          </a:xfrm>
        </p:spPr>
        <p:txBody>
          <a:bodyPr>
            <a:noAutofit/>
          </a:bodyPr>
          <a:lstStyle/>
          <a:p>
            <a:r>
              <a:rPr lang="en-US" sz="4800" dirty="0"/>
              <a:t>Stock market </a:t>
            </a:r>
            <a:br>
              <a:rPr lang="en-US" sz="4800" dirty="0"/>
            </a:br>
            <a:r>
              <a:rPr lang="en-US" sz="4800" dirty="0"/>
              <a:t>data analysis and close price prediction for renewable energy companies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By Group no. 6</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0DEB2F5-C176-83E1-3AEC-51105D506435}"/>
              </a:ext>
            </a:extLst>
          </p:cNvPr>
          <p:cNvSpPr txBox="1">
            <a:spLocks/>
          </p:cNvSpPr>
          <p:nvPr/>
        </p:nvSpPr>
        <p:spPr>
          <a:xfrm>
            <a:off x="1285461" y="4736272"/>
            <a:ext cx="10058400" cy="126696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IN" dirty="0"/>
          </a:p>
        </p:txBody>
      </p:sp>
      <p:sp>
        <p:nvSpPr>
          <p:cNvPr id="4" name="TextBox 3">
            <a:extLst>
              <a:ext uri="{FF2B5EF4-FFF2-40B4-BE49-F238E27FC236}">
                <a16:creationId xmlns:a16="http://schemas.microsoft.com/office/drawing/2014/main" id="{203324CF-BEA1-1C2D-BAE2-8D668BCFF427}"/>
              </a:ext>
            </a:extLst>
          </p:cNvPr>
          <p:cNvSpPr txBox="1"/>
          <p:nvPr/>
        </p:nvSpPr>
        <p:spPr>
          <a:xfrm>
            <a:off x="717938" y="5660825"/>
            <a:ext cx="9985513" cy="646331"/>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rPr>
              <a:t>It can be observed that the Close Price of TATA Power follows a slow upward trend and we can observe some seasonality, mostly monthly seasonality.</a:t>
            </a:r>
            <a:endParaRPr lang="en-IN" dirty="0"/>
          </a:p>
        </p:txBody>
      </p:sp>
      <p:pic>
        <p:nvPicPr>
          <p:cNvPr id="1028" name="Picture 4">
            <a:extLst>
              <a:ext uri="{FF2B5EF4-FFF2-40B4-BE49-F238E27FC236}">
                <a16:creationId xmlns:a16="http://schemas.microsoft.com/office/drawing/2014/main" id="{25706B55-20F1-5F99-CF9E-9CA682CF4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870" y="445810"/>
            <a:ext cx="8709991" cy="5055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87AFB4-86C4-A595-C969-489AE2C4255D}"/>
              </a:ext>
            </a:extLst>
          </p:cNvPr>
          <p:cNvSpPr txBox="1"/>
          <p:nvPr/>
        </p:nvSpPr>
        <p:spPr>
          <a:xfrm>
            <a:off x="717938" y="286270"/>
            <a:ext cx="4661452" cy="461665"/>
          </a:xfrm>
          <a:prstGeom prst="rect">
            <a:avLst/>
          </a:prstGeom>
          <a:noFill/>
        </p:spPr>
        <p:txBody>
          <a:bodyPr wrap="square" rtlCol="0">
            <a:spAutoFit/>
          </a:bodyPr>
          <a:lstStyle/>
          <a:p>
            <a:r>
              <a:rPr lang="en-IN" sz="2400" dirty="0"/>
              <a:t>Close Price:</a:t>
            </a:r>
          </a:p>
        </p:txBody>
      </p:sp>
    </p:spTree>
    <p:extLst>
      <p:ext uri="{BB962C8B-B14F-4D97-AF65-F5344CB8AC3E}">
        <p14:creationId xmlns:p14="http://schemas.microsoft.com/office/powerpoint/2010/main" val="411318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23607-87D9-8489-F1EE-5EE4AE979C54}"/>
              </a:ext>
            </a:extLst>
          </p:cNvPr>
          <p:cNvSpPr txBox="1"/>
          <p:nvPr/>
        </p:nvSpPr>
        <p:spPr>
          <a:xfrm>
            <a:off x="613326" y="5706071"/>
            <a:ext cx="10170215" cy="646331"/>
          </a:xfrm>
          <a:prstGeom prst="rect">
            <a:avLst/>
          </a:prstGeom>
          <a:noFill/>
        </p:spPr>
        <p:txBody>
          <a:bodyPr wrap="square">
            <a:spAutoFit/>
          </a:bodyPr>
          <a:lstStyle/>
          <a:p>
            <a:pPr marL="285750" indent="-285750" algn="just">
              <a:buFont typeface="Wingdings" panose="05000000000000000000" pitchFamily="2" charset="2"/>
              <a:buChar char="Ø"/>
            </a:pPr>
            <a:r>
              <a:rPr lang="en-IN" dirty="0"/>
              <a:t>It can be observed that the Close Price of Power Grid corporation follows an uneven trend and we can observe some slight seasonality but it is not very prominent.</a:t>
            </a:r>
          </a:p>
        </p:txBody>
      </p:sp>
      <p:pic>
        <p:nvPicPr>
          <p:cNvPr id="2050" name="Picture 2">
            <a:extLst>
              <a:ext uri="{FF2B5EF4-FFF2-40B4-BE49-F238E27FC236}">
                <a16:creationId xmlns:a16="http://schemas.microsoft.com/office/drawing/2014/main" id="{4E41F212-2997-61A7-9ABF-AF961A0A2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04" y="329000"/>
            <a:ext cx="8923062" cy="524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98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8DEFC-DD45-A86C-87A7-85BB2BE7EDF9}"/>
              </a:ext>
            </a:extLst>
          </p:cNvPr>
          <p:cNvSpPr txBox="1"/>
          <p:nvPr/>
        </p:nvSpPr>
        <p:spPr>
          <a:xfrm>
            <a:off x="958660" y="5573044"/>
            <a:ext cx="10274680" cy="646331"/>
          </a:xfrm>
          <a:prstGeom prst="rect">
            <a:avLst/>
          </a:prstGeom>
          <a:noFill/>
        </p:spPr>
        <p:txBody>
          <a:bodyPr wrap="square">
            <a:spAutoFit/>
          </a:bodyPr>
          <a:lstStyle/>
          <a:p>
            <a:pPr marL="285750" indent="-285750" algn="just">
              <a:buFont typeface="Wingdings" panose="05000000000000000000" pitchFamily="2" charset="2"/>
              <a:buChar char="Ø"/>
            </a:pPr>
            <a:r>
              <a:rPr lang="en-IN" dirty="0"/>
              <a:t>It can be observed that the Close Price of BORORSIL renewable energy follows an uneven trend and we can observe some monthly seasonality.</a:t>
            </a:r>
          </a:p>
        </p:txBody>
      </p:sp>
      <p:pic>
        <p:nvPicPr>
          <p:cNvPr id="3074" name="Picture 2">
            <a:extLst>
              <a:ext uri="{FF2B5EF4-FFF2-40B4-BE49-F238E27FC236}">
                <a16:creationId xmlns:a16="http://schemas.microsoft.com/office/drawing/2014/main" id="{3774D0C5-8460-3B01-E51D-0687FD0D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566" y="298174"/>
            <a:ext cx="8553149" cy="50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655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228223-826E-1C2D-17E6-03548B791BDB}"/>
              </a:ext>
            </a:extLst>
          </p:cNvPr>
          <p:cNvSpPr txBox="1"/>
          <p:nvPr/>
        </p:nvSpPr>
        <p:spPr>
          <a:xfrm>
            <a:off x="703606" y="5571387"/>
            <a:ext cx="9583807" cy="646331"/>
          </a:xfrm>
          <a:prstGeom prst="rect">
            <a:avLst/>
          </a:prstGeom>
          <a:noFill/>
        </p:spPr>
        <p:txBody>
          <a:bodyPr wrap="square">
            <a:spAutoFit/>
          </a:bodyPr>
          <a:lstStyle/>
          <a:p>
            <a:pPr marL="285750" indent="-285750" algn="just">
              <a:buFont typeface="Wingdings" panose="05000000000000000000" pitchFamily="2" charset="2"/>
              <a:buChar char="Ø"/>
            </a:pPr>
            <a:r>
              <a:rPr lang="en-IN" dirty="0"/>
              <a:t>It can be observed that the Close Price of JSW energy follows an upward trend and we can observe prominent monthly seasonality.</a:t>
            </a:r>
          </a:p>
        </p:txBody>
      </p:sp>
      <p:pic>
        <p:nvPicPr>
          <p:cNvPr id="4098" name="Picture 2">
            <a:extLst>
              <a:ext uri="{FF2B5EF4-FFF2-40B4-BE49-F238E27FC236}">
                <a16:creationId xmlns:a16="http://schemas.microsoft.com/office/drawing/2014/main" id="{E958F775-2C15-E3CD-DA4F-6B25473A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191" y="286578"/>
            <a:ext cx="8756731" cy="520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62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FDF7FC-AE98-8C69-866F-4B9EB0244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391" y="549613"/>
            <a:ext cx="5943599" cy="3175080"/>
          </a:xfrm>
          <a:prstGeom prst="rect">
            <a:avLst/>
          </a:prstGeom>
        </p:spPr>
      </p:pic>
      <p:pic>
        <p:nvPicPr>
          <p:cNvPr id="2" name="Picture 1">
            <a:extLst>
              <a:ext uri="{FF2B5EF4-FFF2-40B4-BE49-F238E27FC236}">
                <a16:creationId xmlns:a16="http://schemas.microsoft.com/office/drawing/2014/main" id="{591D397E-BF39-7BD0-69A6-5D51CD0B5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90" y="1193993"/>
            <a:ext cx="4942324" cy="2530700"/>
          </a:xfrm>
          <a:prstGeom prst="rect">
            <a:avLst/>
          </a:prstGeom>
        </p:spPr>
      </p:pic>
      <p:graphicFrame>
        <p:nvGraphicFramePr>
          <p:cNvPr id="6" name="Table 5">
            <a:extLst>
              <a:ext uri="{FF2B5EF4-FFF2-40B4-BE49-F238E27FC236}">
                <a16:creationId xmlns:a16="http://schemas.microsoft.com/office/drawing/2014/main" id="{BD41E6D4-974B-6209-64A3-406C432F52D8}"/>
              </a:ext>
            </a:extLst>
          </p:cNvPr>
          <p:cNvGraphicFramePr>
            <a:graphicFrameLocks noGrp="1"/>
          </p:cNvGraphicFramePr>
          <p:nvPr>
            <p:extLst>
              <p:ext uri="{D42A27DB-BD31-4B8C-83A1-F6EECF244321}">
                <p14:modId xmlns:p14="http://schemas.microsoft.com/office/powerpoint/2010/main" val="1383960149"/>
              </p:ext>
            </p:extLst>
          </p:nvPr>
        </p:nvGraphicFramePr>
        <p:xfrm>
          <a:off x="953713" y="4113827"/>
          <a:ext cx="9097615" cy="2194560"/>
        </p:xfrm>
        <a:graphic>
          <a:graphicData uri="http://schemas.openxmlformats.org/drawingml/2006/table">
            <a:tbl>
              <a:tblPr/>
              <a:tblGrid>
                <a:gridCol w="1819523">
                  <a:extLst>
                    <a:ext uri="{9D8B030D-6E8A-4147-A177-3AD203B41FA5}">
                      <a16:colId xmlns:a16="http://schemas.microsoft.com/office/drawing/2014/main" val="1843948601"/>
                    </a:ext>
                  </a:extLst>
                </a:gridCol>
                <a:gridCol w="1819523">
                  <a:extLst>
                    <a:ext uri="{9D8B030D-6E8A-4147-A177-3AD203B41FA5}">
                      <a16:colId xmlns:a16="http://schemas.microsoft.com/office/drawing/2014/main" val="2368440306"/>
                    </a:ext>
                  </a:extLst>
                </a:gridCol>
                <a:gridCol w="1819523">
                  <a:extLst>
                    <a:ext uri="{9D8B030D-6E8A-4147-A177-3AD203B41FA5}">
                      <a16:colId xmlns:a16="http://schemas.microsoft.com/office/drawing/2014/main" val="4120680523"/>
                    </a:ext>
                  </a:extLst>
                </a:gridCol>
                <a:gridCol w="1819523">
                  <a:extLst>
                    <a:ext uri="{9D8B030D-6E8A-4147-A177-3AD203B41FA5}">
                      <a16:colId xmlns:a16="http://schemas.microsoft.com/office/drawing/2014/main" val="2189548532"/>
                    </a:ext>
                  </a:extLst>
                </a:gridCol>
                <a:gridCol w="1819523">
                  <a:extLst>
                    <a:ext uri="{9D8B030D-6E8A-4147-A177-3AD203B41FA5}">
                      <a16:colId xmlns:a16="http://schemas.microsoft.com/office/drawing/2014/main" val="1850343219"/>
                    </a:ext>
                  </a:extLst>
                </a:gridCol>
              </a:tblGrid>
              <a:tr h="294368">
                <a:tc>
                  <a:txBody>
                    <a:bodyPr/>
                    <a:lstStyle/>
                    <a:p>
                      <a:r>
                        <a:rPr lang="en-IN" b="1" i="0">
                          <a:solidFill>
                            <a:srgbClr val="000000"/>
                          </a:solidFill>
                          <a:effectLst/>
                          <a:latin typeface="Helvetica Neue"/>
                        </a:rPr>
                        <a:t>Date</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tatapower</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borosil</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powergrid</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jswenergy</a:t>
                      </a:r>
                      <a:endParaRPr lang="en-IN">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2631992964"/>
                  </a:ext>
                </a:extLst>
              </a:tr>
              <a:tr h="294368">
                <a:tc>
                  <a:txBody>
                    <a:bodyPr/>
                    <a:lstStyle/>
                    <a:p>
                      <a:r>
                        <a:rPr lang="en-IN" b="0" i="0">
                          <a:solidFill>
                            <a:srgbClr val="000000"/>
                          </a:solidFill>
                          <a:effectLst/>
                          <a:latin typeface="Helvetica Neue"/>
                        </a:rPr>
                        <a:t>2018-12-31</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82.50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288.30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199.00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72.40</a:t>
                      </a:r>
                      <a:endParaRPr lang="en-IN">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2039324675"/>
                  </a:ext>
                </a:extLst>
              </a:tr>
              <a:tr h="294368">
                <a:tc>
                  <a:txBody>
                    <a:bodyPr/>
                    <a:lstStyle/>
                    <a:p>
                      <a:r>
                        <a:rPr lang="en-IN" b="0" i="0">
                          <a:solidFill>
                            <a:srgbClr val="000000"/>
                          </a:solidFill>
                          <a:effectLst/>
                          <a:latin typeface="Helvetica Neue"/>
                        </a:rPr>
                        <a:t>2019-12-31</a:t>
                      </a:r>
                      <a:endParaRPr lang="en-IN">
                        <a:effectLst/>
                      </a:endParaRPr>
                    </a:p>
                  </a:txBody>
                  <a:tcPr anchor="ctr">
                    <a:lnL>
                      <a:noFill/>
                    </a:lnL>
                    <a:lnR>
                      <a:noFill/>
                    </a:lnR>
                    <a:lnT>
                      <a:noFill/>
                    </a:lnT>
                    <a:lnB>
                      <a:noFill/>
                    </a:lnB>
                    <a:solidFill>
                      <a:srgbClr val="FFFFFF"/>
                    </a:solidFill>
                  </a:tcPr>
                </a:tc>
                <a:tc>
                  <a:txBody>
                    <a:bodyPr/>
                    <a:lstStyle/>
                    <a:p>
                      <a:r>
                        <a:rPr lang="en-IN" b="0" i="0" dirty="0">
                          <a:solidFill>
                            <a:srgbClr val="000000"/>
                          </a:solidFill>
                          <a:effectLst/>
                          <a:latin typeface="Helvetica Neue"/>
                        </a:rPr>
                        <a:t>76.85</a:t>
                      </a:r>
                      <a:endParaRPr lang="en-IN" dirty="0">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235.70</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214.05</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78.80</a:t>
                      </a:r>
                      <a:endParaRPr lang="en-IN">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2042205390"/>
                  </a:ext>
                </a:extLst>
              </a:tr>
              <a:tr h="294368">
                <a:tc>
                  <a:txBody>
                    <a:bodyPr/>
                    <a:lstStyle/>
                    <a:p>
                      <a:r>
                        <a:rPr lang="en-IN" b="0" i="0">
                          <a:solidFill>
                            <a:srgbClr val="000000"/>
                          </a:solidFill>
                          <a:effectLst/>
                          <a:latin typeface="Helvetica Neue"/>
                        </a:rPr>
                        <a:t>2020-12-31</a:t>
                      </a:r>
                      <a:endParaRPr lang="en-IN">
                        <a:effectLs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Helvetica Neue"/>
                        </a:rPr>
                        <a:t>77.20</a:t>
                      </a:r>
                      <a:endParaRPr lang="en-IN" dirty="0">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307.90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204.80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71.50</a:t>
                      </a:r>
                      <a:endParaRPr lang="en-IN">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840824334"/>
                  </a:ext>
                </a:extLst>
              </a:tr>
              <a:tr h="294368">
                <a:tc>
                  <a:txBody>
                    <a:bodyPr/>
                    <a:lstStyle/>
                    <a:p>
                      <a:r>
                        <a:rPr lang="en-IN" b="0" i="0">
                          <a:solidFill>
                            <a:srgbClr val="000000"/>
                          </a:solidFill>
                          <a:effectLst/>
                          <a:latin typeface="Helvetica Neue"/>
                        </a:rPr>
                        <a:t>2021-12-31</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257.25</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722.85</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248.70</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399.35</a:t>
                      </a:r>
                      <a:endParaRPr lang="en-IN">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6405951"/>
                  </a:ext>
                </a:extLst>
              </a:tr>
              <a:tr h="294368">
                <a:tc>
                  <a:txBody>
                    <a:bodyPr/>
                    <a:lstStyle/>
                    <a:p>
                      <a:r>
                        <a:rPr lang="en-IN" b="0" i="0">
                          <a:solidFill>
                            <a:srgbClr val="000000"/>
                          </a:solidFill>
                          <a:effectLst/>
                          <a:latin typeface="Helvetica Neue"/>
                        </a:rPr>
                        <a:t>2022-12-09</a:t>
                      </a:r>
                      <a:endParaRPr lang="en-IN">
                        <a:effectLs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Helvetica Neue"/>
                        </a:rPr>
                        <a:t>289.80</a:t>
                      </a:r>
                      <a:endParaRPr lang="en-IN" dirty="0">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780.15</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245.00</a:t>
                      </a:r>
                      <a:endParaRPr lang="en-IN">
                        <a:effectLs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Helvetica Neue"/>
                        </a:rPr>
                        <a:t>359.20</a:t>
                      </a:r>
                      <a:endParaRPr lang="en-IN"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636351795"/>
                  </a:ext>
                </a:extLst>
              </a:tr>
            </a:tbl>
          </a:graphicData>
        </a:graphic>
      </p:graphicFrame>
    </p:spTree>
    <p:extLst>
      <p:ext uri="{BB962C8B-B14F-4D97-AF65-F5344CB8AC3E}">
        <p14:creationId xmlns:p14="http://schemas.microsoft.com/office/powerpoint/2010/main" val="4177327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10D48-9790-A51A-9EE0-25B37A8B2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04" y="693163"/>
            <a:ext cx="10614991" cy="3765651"/>
          </a:xfrm>
          <a:prstGeom prst="rect">
            <a:avLst/>
          </a:prstGeom>
        </p:spPr>
      </p:pic>
      <p:sp>
        <p:nvSpPr>
          <p:cNvPr id="4" name="TextBox 3">
            <a:extLst>
              <a:ext uri="{FF2B5EF4-FFF2-40B4-BE49-F238E27FC236}">
                <a16:creationId xmlns:a16="http://schemas.microsoft.com/office/drawing/2014/main" id="{11E1D060-F7C1-8151-B48B-770B8687D120}"/>
              </a:ext>
            </a:extLst>
          </p:cNvPr>
          <p:cNvSpPr txBox="1"/>
          <p:nvPr/>
        </p:nvSpPr>
        <p:spPr>
          <a:xfrm>
            <a:off x="540025" y="4838486"/>
            <a:ext cx="10949609" cy="1200329"/>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In all the five years maximum close price is observed by BOROSIL renewable energy followed by Power grid </a:t>
            </a:r>
            <a:r>
              <a:rPr lang="en-US" b="0" i="0" dirty="0" err="1">
                <a:solidFill>
                  <a:srgbClr val="000000"/>
                </a:solidFill>
                <a:effectLst/>
              </a:rPr>
              <a:t>corp</a:t>
            </a:r>
            <a:r>
              <a:rPr lang="en-US" b="0" i="0" dirty="0">
                <a:solidFill>
                  <a:srgbClr val="000000"/>
                </a:solidFill>
                <a:effectLst/>
              </a:rPr>
              <a:t>, JSW energy and TATA power.</a:t>
            </a:r>
          </a:p>
          <a:p>
            <a:pPr marL="285750" indent="-285750" algn="l">
              <a:buFont typeface="Wingdings" panose="05000000000000000000" pitchFamily="2" charset="2"/>
              <a:buChar char="Ø"/>
            </a:pPr>
            <a:r>
              <a:rPr lang="en-US" b="0" i="0" dirty="0">
                <a:solidFill>
                  <a:srgbClr val="000000"/>
                </a:solidFill>
                <a:effectLst/>
              </a:rPr>
              <a:t>In 2018 we see that JSW energy has the lowest close price, in 2019 and 2020 TATA power has lowest close price, in 2021 JSW energy and in 2022 lowest close price is observed for Power grid corp.</a:t>
            </a:r>
          </a:p>
        </p:txBody>
      </p:sp>
    </p:spTree>
    <p:extLst>
      <p:ext uri="{BB962C8B-B14F-4D97-AF65-F5344CB8AC3E}">
        <p14:creationId xmlns:p14="http://schemas.microsoft.com/office/powerpoint/2010/main" val="300768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BE8C3271-6209-12C1-E2DA-61D35B888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35" y="619833"/>
            <a:ext cx="10952922" cy="47771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979431-F87C-5C71-8DA7-9CC26FEEAD0A}"/>
              </a:ext>
            </a:extLst>
          </p:cNvPr>
          <p:cNvSpPr txBox="1"/>
          <p:nvPr/>
        </p:nvSpPr>
        <p:spPr>
          <a:xfrm>
            <a:off x="516835" y="5396948"/>
            <a:ext cx="11032435"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t>From the above yearly plot it is evident that the close price of </a:t>
            </a:r>
            <a:r>
              <a:rPr lang="en-IN" dirty="0" err="1"/>
              <a:t>Borosil</a:t>
            </a:r>
            <a:r>
              <a:rPr lang="en-IN" dirty="0"/>
              <a:t> renewable energy happens to lead followed by </a:t>
            </a:r>
            <a:r>
              <a:rPr lang="en-IN" dirty="0" err="1"/>
              <a:t>Poer</a:t>
            </a:r>
            <a:r>
              <a:rPr lang="en-IN" dirty="0"/>
              <a:t> grid </a:t>
            </a:r>
            <a:r>
              <a:rPr lang="en-IN" dirty="0" err="1"/>
              <a:t>corp</a:t>
            </a:r>
            <a:r>
              <a:rPr lang="en-IN" dirty="0"/>
              <a:t> and JSW energy.</a:t>
            </a:r>
          </a:p>
        </p:txBody>
      </p:sp>
    </p:spTree>
    <p:extLst>
      <p:ext uri="{BB962C8B-B14F-4D97-AF65-F5344CB8AC3E}">
        <p14:creationId xmlns:p14="http://schemas.microsoft.com/office/powerpoint/2010/main" val="244597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814A-A80F-1AD0-B85B-AE1C391AF7CA}"/>
              </a:ext>
            </a:extLst>
          </p:cNvPr>
          <p:cNvSpPr>
            <a:spLocks noGrp="1"/>
          </p:cNvSpPr>
          <p:nvPr>
            <p:ph type="title"/>
          </p:nvPr>
        </p:nvSpPr>
        <p:spPr>
          <a:xfrm>
            <a:off x="1097280" y="495326"/>
            <a:ext cx="10058400" cy="1164510"/>
          </a:xfrm>
        </p:spPr>
        <p:txBody>
          <a:bodyPr>
            <a:normAutofit/>
          </a:bodyPr>
          <a:lstStyle/>
          <a:p>
            <a:r>
              <a:rPr lang="en-IN" sz="4000" dirty="0"/>
              <a:t>Model Building</a:t>
            </a:r>
          </a:p>
        </p:txBody>
      </p:sp>
      <p:sp>
        <p:nvSpPr>
          <p:cNvPr id="3" name="Content Placeholder 2">
            <a:extLst>
              <a:ext uri="{FF2B5EF4-FFF2-40B4-BE49-F238E27FC236}">
                <a16:creationId xmlns:a16="http://schemas.microsoft.com/office/drawing/2014/main" id="{ACAA1410-1649-7A85-3BCB-D874DA3F7D67}"/>
              </a:ext>
            </a:extLst>
          </p:cNvPr>
          <p:cNvSpPr>
            <a:spLocks noGrp="1"/>
          </p:cNvSpPr>
          <p:nvPr>
            <p:ph sz="half" idx="1"/>
          </p:nvPr>
        </p:nvSpPr>
        <p:spPr>
          <a:xfrm>
            <a:off x="1097279" y="2120900"/>
            <a:ext cx="9497833" cy="3842578"/>
          </a:xfrm>
        </p:spPr>
        <p:txBody>
          <a:bodyPr>
            <a:normAutofit fontScale="85000" lnSpcReduction="20000"/>
          </a:bodyPr>
          <a:lstStyle/>
          <a:p>
            <a:pPr marL="0" indent="0" algn="just">
              <a:buClr>
                <a:schemeClr val="tx1"/>
              </a:buClr>
              <a:buNone/>
            </a:pPr>
            <a:r>
              <a:rPr lang="en-IN" sz="3100" dirty="0">
                <a:solidFill>
                  <a:schemeClr val="tx1"/>
                </a:solidFill>
              </a:rPr>
              <a:t>The different forecasting models implemented are as follows :</a:t>
            </a:r>
          </a:p>
          <a:p>
            <a:pPr algn="l">
              <a:buClr>
                <a:schemeClr val="tx1"/>
              </a:buClr>
              <a:buFont typeface="+mj-lt"/>
              <a:buAutoNum type="arabicPeriod"/>
            </a:pPr>
            <a:r>
              <a:rPr lang="en-US" sz="2300" b="0" i="0" dirty="0">
                <a:solidFill>
                  <a:srgbClr val="222222"/>
                </a:solidFill>
                <a:effectLst/>
              </a:rPr>
              <a:t>Naive Approach</a:t>
            </a:r>
          </a:p>
          <a:p>
            <a:pPr algn="l">
              <a:buClr>
                <a:schemeClr val="tx1"/>
              </a:buClr>
              <a:buFont typeface="+mj-lt"/>
              <a:buAutoNum type="arabicPeriod"/>
            </a:pPr>
            <a:r>
              <a:rPr lang="en-US" sz="2300" b="0" i="0" dirty="0">
                <a:solidFill>
                  <a:srgbClr val="222222"/>
                </a:solidFill>
                <a:effectLst/>
              </a:rPr>
              <a:t>Moving Average</a:t>
            </a:r>
          </a:p>
          <a:p>
            <a:pPr algn="l">
              <a:buClr>
                <a:schemeClr val="tx1"/>
              </a:buClr>
              <a:buFont typeface="+mj-lt"/>
              <a:buAutoNum type="arabicPeriod"/>
            </a:pPr>
            <a:r>
              <a:rPr lang="en-US" sz="2300" b="0" i="0" dirty="0">
                <a:solidFill>
                  <a:srgbClr val="222222"/>
                </a:solidFill>
                <a:effectLst/>
              </a:rPr>
              <a:t>Exponential Smoothing</a:t>
            </a:r>
          </a:p>
          <a:p>
            <a:pPr algn="l">
              <a:buClr>
                <a:schemeClr val="tx1"/>
              </a:buClr>
              <a:buFont typeface="+mj-lt"/>
              <a:buAutoNum type="arabicPeriod"/>
            </a:pPr>
            <a:r>
              <a:rPr lang="en-US" sz="2300" b="0" i="0" dirty="0">
                <a:solidFill>
                  <a:srgbClr val="222222"/>
                </a:solidFill>
                <a:effectLst/>
              </a:rPr>
              <a:t>Holt-Winter’s Model</a:t>
            </a:r>
          </a:p>
          <a:p>
            <a:pPr>
              <a:buClr>
                <a:schemeClr val="tx1"/>
              </a:buClr>
              <a:buFont typeface="+mj-lt"/>
              <a:buAutoNum type="arabicPeriod"/>
            </a:pPr>
            <a:r>
              <a:rPr lang="en-IN" sz="2300" dirty="0">
                <a:solidFill>
                  <a:srgbClr val="222222"/>
                </a:solidFill>
              </a:rPr>
              <a:t>ARIMA Model (Autoregressive Integrated Moving Average)</a:t>
            </a:r>
          </a:p>
          <a:p>
            <a:pPr algn="l">
              <a:buClr>
                <a:schemeClr val="tx1"/>
              </a:buClr>
              <a:buFont typeface="+mj-lt"/>
              <a:buAutoNum type="arabicPeriod"/>
            </a:pPr>
            <a:r>
              <a:rPr lang="en-IN" sz="2300" dirty="0">
                <a:solidFill>
                  <a:srgbClr val="222222"/>
                </a:solidFill>
              </a:rPr>
              <a:t>Prophet Model </a:t>
            </a:r>
          </a:p>
          <a:p>
            <a:pPr algn="l">
              <a:buClr>
                <a:schemeClr val="tx1"/>
              </a:buClr>
              <a:buFont typeface="+mj-lt"/>
              <a:buAutoNum type="arabicPeriod"/>
            </a:pPr>
            <a:r>
              <a:rPr lang="en-IN" sz="2300" b="0" i="0" dirty="0">
                <a:solidFill>
                  <a:srgbClr val="222222"/>
                </a:solidFill>
                <a:effectLst/>
              </a:rPr>
              <a:t>LSTM Model (Long Short-Term Memory)</a:t>
            </a:r>
          </a:p>
        </p:txBody>
      </p:sp>
    </p:spTree>
    <p:extLst>
      <p:ext uri="{BB962C8B-B14F-4D97-AF65-F5344CB8AC3E}">
        <p14:creationId xmlns:p14="http://schemas.microsoft.com/office/powerpoint/2010/main" val="3452710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B23E7EB-6278-C82F-C97A-C15A52FE7A94}"/>
              </a:ext>
            </a:extLst>
          </p:cNvPr>
          <p:cNvSpPr txBox="1">
            <a:spLocks/>
          </p:cNvSpPr>
          <p:nvPr/>
        </p:nvSpPr>
        <p:spPr>
          <a:xfrm>
            <a:off x="1097281" y="2120900"/>
            <a:ext cx="4896016" cy="311702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just" defTabSz="914400" rtl="0" eaLnBrk="1" fontAlgn="auto" latinLnBrk="0" hangingPunct="1">
              <a:lnSpc>
                <a:spcPct val="110000"/>
              </a:lnSpc>
              <a:spcBef>
                <a:spcPts val="1200"/>
              </a:spcBef>
              <a:spcAft>
                <a:spcPts val="200"/>
              </a:spcAft>
              <a:buClr>
                <a:srgbClr val="000000"/>
              </a:buClr>
              <a:buSzPct val="100000"/>
              <a:buFont typeface="Calibri" panose="020F0502020204030204" pitchFamily="34" charset="0"/>
              <a:buNone/>
              <a:tabLst/>
              <a:defRPr/>
            </a:pPr>
            <a:r>
              <a:rPr kumimoji="0" lang="en-IN" sz="2400" b="0" i="0" u="none" strike="noStrike" kern="1200" cap="none" spc="0" normalizeH="0" baseline="0" noProof="0" dirty="0">
                <a:ln>
                  <a:noFill/>
                </a:ln>
                <a:solidFill>
                  <a:srgbClr val="000000"/>
                </a:solidFill>
                <a:effectLst/>
                <a:uLnTx/>
                <a:uFillTx/>
                <a:latin typeface="Franklin Gothic Book" panose="020F0502020204030204"/>
                <a:ea typeface="+mn-ea"/>
                <a:cs typeface="+mn-cs"/>
              </a:rPr>
              <a:t>Data Partition details :</a:t>
            </a:r>
          </a:p>
          <a:p>
            <a:pPr marL="91440" marR="0" lvl="0" indent="-91440" algn="just" defTabSz="914400" rtl="0" eaLnBrk="1" fontAlgn="auto" latinLnBrk="0" hangingPunct="1">
              <a:lnSpc>
                <a:spcPct val="110000"/>
              </a:lnSpc>
              <a:spcBef>
                <a:spcPts val="1200"/>
              </a:spcBef>
              <a:spcAft>
                <a:spcPts val="200"/>
              </a:spcAft>
              <a:buClr>
                <a:srgbClr val="000000"/>
              </a:buClr>
              <a:buSzPct val="100000"/>
              <a:buFont typeface="Wingdings" panose="05000000000000000000" pitchFamily="2" charset="2"/>
              <a:buChar char="Ø"/>
              <a:tabLst/>
              <a:defRPr/>
            </a:pPr>
            <a:r>
              <a:rPr kumimoji="0" lang="en-IN" sz="19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 65:35  train, test split</a:t>
            </a:r>
          </a:p>
        </p:txBody>
      </p:sp>
      <p:pic>
        <p:nvPicPr>
          <p:cNvPr id="3" name="Picture 2">
            <a:extLst>
              <a:ext uri="{FF2B5EF4-FFF2-40B4-BE49-F238E27FC236}">
                <a16:creationId xmlns:a16="http://schemas.microsoft.com/office/drawing/2014/main" id="{45910F83-DEE0-2029-EDE6-73148C75647C}"/>
              </a:ext>
            </a:extLst>
          </p:cNvPr>
          <p:cNvPicPr>
            <a:picLocks noChangeAspect="1"/>
          </p:cNvPicPr>
          <p:nvPr/>
        </p:nvPicPr>
        <p:blipFill>
          <a:blip r:embed="rId2"/>
          <a:stretch>
            <a:fillRect/>
          </a:stretch>
        </p:blipFill>
        <p:spPr>
          <a:xfrm>
            <a:off x="2097156" y="3332429"/>
            <a:ext cx="9564178" cy="2142652"/>
          </a:xfrm>
          <a:prstGeom prst="rect">
            <a:avLst/>
          </a:prstGeom>
        </p:spPr>
      </p:pic>
    </p:spTree>
    <p:extLst>
      <p:ext uri="{BB962C8B-B14F-4D97-AF65-F5344CB8AC3E}">
        <p14:creationId xmlns:p14="http://schemas.microsoft.com/office/powerpoint/2010/main" val="187665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5A52BA-6C0D-AFBC-1C34-593FCD264ACB}"/>
              </a:ext>
            </a:extLst>
          </p:cNvPr>
          <p:cNvSpPr txBox="1"/>
          <p:nvPr/>
        </p:nvSpPr>
        <p:spPr>
          <a:xfrm>
            <a:off x="388756" y="557095"/>
            <a:ext cx="5077033" cy="1200329"/>
          </a:xfrm>
          <a:prstGeom prst="rect">
            <a:avLst/>
          </a:prstGeom>
          <a:noFill/>
        </p:spPr>
        <p:txBody>
          <a:bodyPr wrap="square">
            <a:spAutoFit/>
          </a:bodyPr>
          <a:lstStyle/>
          <a:p>
            <a:pPr marL="285750" indent="-285750">
              <a:buFont typeface="Wingdings" panose="05000000000000000000" pitchFamily="2" charset="2"/>
              <a:buChar char="Ø"/>
            </a:pPr>
            <a:r>
              <a:rPr lang="en-IN" dirty="0"/>
              <a:t>Moving average: Simple Moving average looks at the average of previous periods and assumes the next period will be in the range of that average.</a:t>
            </a:r>
          </a:p>
        </p:txBody>
      </p:sp>
      <p:pic>
        <p:nvPicPr>
          <p:cNvPr id="11268" name="Picture 4">
            <a:extLst>
              <a:ext uri="{FF2B5EF4-FFF2-40B4-BE49-F238E27FC236}">
                <a16:creationId xmlns:a16="http://schemas.microsoft.com/office/drawing/2014/main" id="{6B336B89-6689-E4FD-ADE2-DBDEB428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04217"/>
            <a:ext cx="5837017" cy="2396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7834B8-C123-B2ED-95A8-D260B50BA58E}"/>
              </a:ext>
            </a:extLst>
          </p:cNvPr>
          <p:cNvSpPr txBox="1"/>
          <p:nvPr/>
        </p:nvSpPr>
        <p:spPr>
          <a:xfrm>
            <a:off x="338328" y="2065604"/>
            <a:ext cx="5177887"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rPr>
              <a:t>The Holt-Winters model extends Holt to allow the forecasting of time series data that has both trend and seasonality, and this method includes this seasonality smoothing parameter, seasonality being additive or multiplicative.</a:t>
            </a:r>
            <a:endParaRPr lang="en-IN" dirty="0"/>
          </a:p>
        </p:txBody>
      </p:sp>
      <p:pic>
        <p:nvPicPr>
          <p:cNvPr id="6" name="Picture 2">
            <a:extLst>
              <a:ext uri="{FF2B5EF4-FFF2-40B4-BE49-F238E27FC236}">
                <a16:creationId xmlns:a16="http://schemas.microsoft.com/office/drawing/2014/main" id="{716FAC1A-8E8A-3A66-3B52-4B83C964B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97963"/>
            <a:ext cx="5798847" cy="23965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EFD2C2-24C3-539D-E513-ED0B29E51449}"/>
              </a:ext>
            </a:extLst>
          </p:cNvPr>
          <p:cNvPicPr>
            <a:picLocks noChangeAspect="1"/>
          </p:cNvPicPr>
          <p:nvPr/>
        </p:nvPicPr>
        <p:blipFill>
          <a:blip r:embed="rId4"/>
          <a:stretch>
            <a:fillRect/>
          </a:stretch>
        </p:blipFill>
        <p:spPr>
          <a:xfrm>
            <a:off x="805070" y="4112066"/>
            <a:ext cx="4979503" cy="1892899"/>
          </a:xfrm>
          <a:prstGeom prst="rect">
            <a:avLst/>
          </a:prstGeom>
        </p:spPr>
      </p:pic>
    </p:spTree>
    <p:extLst>
      <p:ext uri="{BB962C8B-B14F-4D97-AF65-F5344CB8AC3E}">
        <p14:creationId xmlns:p14="http://schemas.microsoft.com/office/powerpoint/2010/main" val="227046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55413" y="489760"/>
            <a:ext cx="10058400" cy="3856462"/>
          </a:xfrm>
        </p:spPr>
        <p:txBody>
          <a:bodyPr anchor="ctr">
            <a:normAutofit/>
          </a:bodyPr>
          <a:lstStyle/>
          <a:p>
            <a:pPr lvl="0">
              <a:lnSpc>
                <a:spcPct val="150000"/>
              </a:lnSpc>
            </a:pPr>
            <a:r>
              <a:rPr lang="en-US" sz="3200" i="1" u="sng" dirty="0">
                <a:solidFill>
                  <a:schemeClr val="tx1"/>
                </a:solidFill>
              </a:rPr>
              <a:t>Team members:</a:t>
            </a:r>
            <a:br>
              <a:rPr lang="en-US" sz="3200" i="1" u="sng" dirty="0">
                <a:solidFill>
                  <a:schemeClr val="tx1"/>
                </a:solidFill>
              </a:rPr>
            </a:br>
            <a:r>
              <a:rPr lang="en-IN" sz="2200" i="1" dirty="0">
                <a:solidFill>
                  <a:schemeClr val="tx1"/>
                </a:solidFill>
                <a:effectLst/>
              </a:rPr>
              <a:t>Deepthi Raj Kokkeragadda</a:t>
            </a:r>
            <a:br>
              <a:rPr lang="en-IN" sz="2200" i="1" dirty="0">
                <a:solidFill>
                  <a:schemeClr val="tx1"/>
                </a:solidFill>
                <a:effectLst/>
              </a:rPr>
            </a:br>
            <a:r>
              <a:rPr lang="en-IN" sz="2200" i="1" dirty="0">
                <a:solidFill>
                  <a:schemeClr val="tx1"/>
                </a:solidFill>
                <a:effectLst/>
              </a:rPr>
              <a:t>Sana Shaikh</a:t>
            </a:r>
            <a:br>
              <a:rPr lang="en-IN" sz="2200" i="1" dirty="0">
                <a:solidFill>
                  <a:schemeClr val="tx1"/>
                </a:solidFill>
                <a:effectLst/>
              </a:rPr>
            </a:br>
            <a:r>
              <a:rPr lang="en-IN" sz="2200" i="1" dirty="0">
                <a:solidFill>
                  <a:schemeClr val="tx1"/>
                </a:solidFill>
                <a:effectLst/>
              </a:rPr>
              <a:t>Sejal Singh</a:t>
            </a:r>
            <a:br>
              <a:rPr lang="en-IN" sz="2200" i="1" dirty="0">
                <a:solidFill>
                  <a:schemeClr val="tx1"/>
                </a:solidFill>
                <a:effectLst/>
              </a:rPr>
            </a:br>
            <a:r>
              <a:rPr lang="en-IN" sz="2200" i="1" dirty="0">
                <a:solidFill>
                  <a:schemeClr val="tx1"/>
                </a:solidFill>
                <a:effectLst/>
              </a:rPr>
              <a:t>Kunduru </a:t>
            </a:r>
            <a:r>
              <a:rPr lang="en-IN" sz="2200" i="1" dirty="0" err="1">
                <a:solidFill>
                  <a:schemeClr val="tx1"/>
                </a:solidFill>
                <a:effectLst/>
              </a:rPr>
              <a:t>Viswanatha</a:t>
            </a:r>
            <a:r>
              <a:rPr lang="en-IN" sz="2200" i="1" dirty="0">
                <a:solidFill>
                  <a:schemeClr val="tx1"/>
                </a:solidFill>
                <a:effectLst/>
              </a:rPr>
              <a:t> Reddy</a:t>
            </a:r>
            <a:br>
              <a:rPr lang="en-IN" sz="2200" i="1" dirty="0">
                <a:solidFill>
                  <a:schemeClr val="tx1"/>
                </a:solidFill>
                <a:effectLst/>
              </a:rPr>
            </a:br>
            <a:r>
              <a:rPr lang="en-IN" sz="2200" i="1" dirty="0">
                <a:solidFill>
                  <a:schemeClr val="tx1"/>
                </a:solidFill>
                <a:effectLst/>
              </a:rPr>
              <a:t>Shaheen Begum</a:t>
            </a:r>
            <a:br>
              <a:rPr lang="en-IN" sz="2200" i="1" dirty="0">
                <a:solidFill>
                  <a:schemeClr val="tx1"/>
                </a:solidFill>
                <a:effectLst/>
              </a:rPr>
            </a:br>
            <a:r>
              <a:rPr lang="en-IN" sz="2200" i="1" dirty="0">
                <a:solidFill>
                  <a:schemeClr val="tx1"/>
                </a:solidFill>
                <a:effectLst/>
              </a:rPr>
              <a:t>Ashish Bharat Shinde</a:t>
            </a:r>
            <a:endParaRPr lang="en-US" sz="3200" i="1" dirty="0">
              <a:solidFill>
                <a:schemeClr val="tx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46043" y="5128591"/>
            <a:ext cx="10512408" cy="1239649"/>
          </a:xfrm>
        </p:spPr>
        <p:txBody>
          <a:bodyPr>
            <a:normAutofit/>
          </a:bodyPr>
          <a:lstStyle/>
          <a:p>
            <a:r>
              <a:rPr lang="en-US" dirty="0">
                <a:solidFill>
                  <a:srgbClr val="FFFFFF"/>
                </a:solidFill>
              </a:rPr>
              <a:t>Mentor – Karthik </a:t>
            </a:r>
            <a:r>
              <a:rPr lang="en-US" dirty="0" err="1">
                <a:solidFill>
                  <a:srgbClr val="FFFFFF"/>
                </a:solidFill>
              </a:rPr>
              <a:t>Muskula</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0C2BC7-D3FC-C9E2-7BB6-785A6C5E2C6A}"/>
              </a:ext>
            </a:extLst>
          </p:cNvPr>
          <p:cNvPicPr>
            <a:picLocks noChangeAspect="1"/>
          </p:cNvPicPr>
          <p:nvPr/>
        </p:nvPicPr>
        <p:blipFill>
          <a:blip r:embed="rId2"/>
          <a:stretch>
            <a:fillRect/>
          </a:stretch>
        </p:blipFill>
        <p:spPr>
          <a:xfrm>
            <a:off x="1588950" y="3679369"/>
            <a:ext cx="9074426" cy="1922037"/>
          </a:xfrm>
          <a:prstGeom prst="rect">
            <a:avLst/>
          </a:prstGeom>
        </p:spPr>
      </p:pic>
      <p:sp>
        <p:nvSpPr>
          <p:cNvPr id="5" name="Title 4">
            <a:extLst>
              <a:ext uri="{FF2B5EF4-FFF2-40B4-BE49-F238E27FC236}">
                <a16:creationId xmlns:a16="http://schemas.microsoft.com/office/drawing/2014/main" id="{8A6E6B79-3913-2E9D-CB5B-91C7463F9B6F}"/>
              </a:ext>
            </a:extLst>
          </p:cNvPr>
          <p:cNvSpPr txBox="1">
            <a:spLocks noGrp="1"/>
          </p:cNvSpPr>
          <p:nvPr>
            <p:ph type="title"/>
          </p:nvPr>
        </p:nvSpPr>
        <p:spPr>
          <a:xfrm>
            <a:off x="1096963" y="1256594"/>
            <a:ext cx="10058400" cy="480131"/>
          </a:xfrm>
          <a:prstGeom prst="rect">
            <a:avLst/>
          </a:prstGeom>
          <a:noFill/>
        </p:spPr>
        <p:txBody>
          <a:bodyPr wrap="square" rtlCol="0">
            <a:spAutoFit/>
          </a:bodyPr>
          <a:lstStyle/>
          <a:p>
            <a:r>
              <a:rPr lang="en-IN" sz="2800" b="0" i="0" u="sng" dirty="0">
                <a:solidFill>
                  <a:srgbClr val="222222"/>
                </a:solidFill>
                <a:effectLst/>
              </a:rPr>
              <a:t>LSTM Model (Long Short-Term Memory) :</a:t>
            </a:r>
          </a:p>
        </p:txBody>
      </p:sp>
      <p:sp>
        <p:nvSpPr>
          <p:cNvPr id="8" name="TextBox 7">
            <a:extLst>
              <a:ext uri="{FF2B5EF4-FFF2-40B4-BE49-F238E27FC236}">
                <a16:creationId xmlns:a16="http://schemas.microsoft.com/office/drawing/2014/main" id="{B1E6A22E-0337-C317-BB48-0026907C5254}"/>
              </a:ext>
            </a:extLst>
          </p:cNvPr>
          <p:cNvSpPr txBox="1"/>
          <p:nvPr/>
        </p:nvSpPr>
        <p:spPr>
          <a:xfrm>
            <a:off x="1096963" y="2255301"/>
            <a:ext cx="8871985" cy="923330"/>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rPr>
              <a:t>LSTM network is a type of recurrent neural network used in deep learning.</a:t>
            </a:r>
          </a:p>
          <a:p>
            <a:pPr marL="285750" indent="-285750">
              <a:buFont typeface="Wingdings" panose="05000000000000000000" pitchFamily="2" charset="2"/>
              <a:buChar char="Ø"/>
            </a:pPr>
            <a:r>
              <a:rPr lang="en-IN" dirty="0"/>
              <a:t>R</a:t>
            </a:r>
            <a:r>
              <a:rPr lang="en-IN" b="0" i="0" dirty="0">
                <a:effectLst/>
              </a:rPr>
              <a:t>ecurrent neural networks</a:t>
            </a:r>
            <a:r>
              <a:rPr lang="en-US" b="0" i="0" dirty="0">
                <a:effectLst/>
              </a:rPr>
              <a:t>that learn to predict the future from sequences of variable lengths</a:t>
            </a:r>
            <a:endParaRPr lang="en-IN" dirty="0"/>
          </a:p>
        </p:txBody>
      </p:sp>
    </p:spTree>
    <p:extLst>
      <p:ext uri="{BB962C8B-B14F-4D97-AF65-F5344CB8AC3E}">
        <p14:creationId xmlns:p14="http://schemas.microsoft.com/office/powerpoint/2010/main" val="2420255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DC8BF5-0FDE-5236-A41D-A636E0FDC3AF}"/>
              </a:ext>
            </a:extLst>
          </p:cNvPr>
          <p:cNvSpPr txBox="1"/>
          <p:nvPr/>
        </p:nvSpPr>
        <p:spPr>
          <a:xfrm>
            <a:off x="671553" y="4833390"/>
            <a:ext cx="11118667"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t>We used the LSTM model to find the prediction of stock price for 60 days. </a:t>
            </a:r>
          </a:p>
          <a:p>
            <a:pPr marL="285750" indent="-285750">
              <a:buFont typeface="Wingdings" panose="05000000000000000000" pitchFamily="2" charset="2"/>
              <a:buChar char="Ø"/>
            </a:pPr>
            <a:r>
              <a:rPr lang="en-IN" dirty="0"/>
              <a:t>LSTM has the least RMSE value hence is the best model.</a:t>
            </a:r>
          </a:p>
          <a:p>
            <a:pPr marL="285750" indent="-285750">
              <a:buFont typeface="Wingdings" panose="05000000000000000000" pitchFamily="2" charset="2"/>
              <a:buChar char="Ø"/>
            </a:pPr>
            <a:r>
              <a:rPr lang="en-IN" dirty="0"/>
              <a:t>The epochs was 100 and batch size was 64.</a:t>
            </a:r>
          </a:p>
        </p:txBody>
      </p:sp>
      <p:pic>
        <p:nvPicPr>
          <p:cNvPr id="5122" name="Picture 2">
            <a:extLst>
              <a:ext uri="{FF2B5EF4-FFF2-40B4-BE49-F238E27FC236}">
                <a16:creationId xmlns:a16="http://schemas.microsoft.com/office/drawing/2014/main" id="{D34B02BF-78F2-2B12-DC03-691CDBA94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31" y="473571"/>
            <a:ext cx="5412611" cy="28150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9272B23-A6EB-0A5B-BB00-D4BBED5BC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242" y="347335"/>
            <a:ext cx="6280978" cy="417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40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A225711F-849C-98AE-CBB0-1CAE62D5A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22" y="692841"/>
            <a:ext cx="8001000" cy="4438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E576B5-C55F-0F3D-BDA8-8E9E37279692}"/>
              </a:ext>
            </a:extLst>
          </p:cNvPr>
          <p:cNvPicPr>
            <a:picLocks noChangeAspect="1"/>
          </p:cNvPicPr>
          <p:nvPr/>
        </p:nvPicPr>
        <p:blipFill>
          <a:blip r:embed="rId3"/>
          <a:stretch>
            <a:fillRect/>
          </a:stretch>
        </p:blipFill>
        <p:spPr>
          <a:xfrm>
            <a:off x="7497003" y="1514475"/>
            <a:ext cx="4448175" cy="1914525"/>
          </a:xfrm>
          <a:prstGeom prst="rect">
            <a:avLst/>
          </a:prstGeom>
        </p:spPr>
      </p:pic>
      <p:pic>
        <p:nvPicPr>
          <p:cNvPr id="4" name="Picture 3">
            <a:extLst>
              <a:ext uri="{FF2B5EF4-FFF2-40B4-BE49-F238E27FC236}">
                <a16:creationId xmlns:a16="http://schemas.microsoft.com/office/drawing/2014/main" id="{501257E3-CF8E-3980-08DD-D5F339EEA684}"/>
              </a:ext>
            </a:extLst>
          </p:cNvPr>
          <p:cNvPicPr>
            <a:picLocks noChangeAspect="1"/>
          </p:cNvPicPr>
          <p:nvPr/>
        </p:nvPicPr>
        <p:blipFill>
          <a:blip r:embed="rId4"/>
          <a:stretch>
            <a:fillRect/>
          </a:stretch>
        </p:blipFill>
        <p:spPr>
          <a:xfrm>
            <a:off x="977348" y="5277137"/>
            <a:ext cx="3429000" cy="685800"/>
          </a:xfrm>
          <a:prstGeom prst="rect">
            <a:avLst/>
          </a:prstGeom>
        </p:spPr>
      </p:pic>
    </p:spTree>
    <p:extLst>
      <p:ext uri="{BB962C8B-B14F-4D97-AF65-F5344CB8AC3E}">
        <p14:creationId xmlns:p14="http://schemas.microsoft.com/office/powerpoint/2010/main" val="1387447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892D97-D79E-F97A-6828-75AE7C98E78F}"/>
              </a:ext>
            </a:extLst>
          </p:cNvPr>
          <p:cNvPicPr>
            <a:picLocks noChangeAspect="1"/>
          </p:cNvPicPr>
          <p:nvPr/>
        </p:nvPicPr>
        <p:blipFill>
          <a:blip r:embed="rId2"/>
          <a:stretch>
            <a:fillRect/>
          </a:stretch>
        </p:blipFill>
        <p:spPr>
          <a:xfrm>
            <a:off x="891968" y="4492626"/>
            <a:ext cx="3286125" cy="1257300"/>
          </a:xfrm>
          <a:prstGeom prst="rect">
            <a:avLst/>
          </a:prstGeom>
        </p:spPr>
      </p:pic>
      <p:sp>
        <p:nvSpPr>
          <p:cNvPr id="3" name="Title 2">
            <a:extLst>
              <a:ext uri="{FF2B5EF4-FFF2-40B4-BE49-F238E27FC236}">
                <a16:creationId xmlns:a16="http://schemas.microsoft.com/office/drawing/2014/main" id="{82D62CF7-5C54-376C-0D6A-B35C65DB95DD}"/>
              </a:ext>
            </a:extLst>
          </p:cNvPr>
          <p:cNvSpPr txBox="1">
            <a:spLocks noGrp="1"/>
          </p:cNvSpPr>
          <p:nvPr>
            <p:ph type="title"/>
          </p:nvPr>
        </p:nvSpPr>
        <p:spPr>
          <a:xfrm>
            <a:off x="1096963" y="1256594"/>
            <a:ext cx="10058400" cy="480131"/>
          </a:xfrm>
          <a:prstGeom prst="rect">
            <a:avLst/>
          </a:prstGeom>
          <a:noFill/>
        </p:spPr>
        <p:txBody>
          <a:bodyPr wrap="square" rtlCol="0">
            <a:spAutoFit/>
          </a:bodyPr>
          <a:lstStyle/>
          <a:p>
            <a:r>
              <a:rPr lang="en-IN" sz="2800" u="sng" dirty="0">
                <a:solidFill>
                  <a:srgbClr val="222222"/>
                </a:solidFill>
              </a:rPr>
              <a:t>Prophet Model :</a:t>
            </a:r>
          </a:p>
        </p:txBody>
      </p:sp>
      <p:pic>
        <p:nvPicPr>
          <p:cNvPr id="5" name="Picture 2">
            <a:extLst>
              <a:ext uri="{FF2B5EF4-FFF2-40B4-BE49-F238E27FC236}">
                <a16:creationId xmlns:a16="http://schemas.microsoft.com/office/drawing/2014/main" id="{6D5D5EAB-6A77-C269-08E9-B6210FC46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057" y="1434287"/>
            <a:ext cx="6743155" cy="41671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4DA9F6-DBE3-5BD9-5A61-030C21B95B4D}"/>
              </a:ext>
            </a:extLst>
          </p:cNvPr>
          <p:cNvSpPr txBox="1"/>
          <p:nvPr/>
        </p:nvSpPr>
        <p:spPr>
          <a:xfrm>
            <a:off x="450573" y="2103928"/>
            <a:ext cx="4489175"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Prophet is a open source library developed by Facebook .</a:t>
            </a:r>
          </a:p>
          <a:p>
            <a:pPr marL="285750" indent="-285750">
              <a:buFont typeface="Wingdings" panose="05000000000000000000" pitchFamily="2" charset="2"/>
              <a:buChar char="Ø"/>
            </a:pPr>
            <a:r>
              <a:rPr lang="en-IN" dirty="0"/>
              <a:t>It is designed for automatic forecasting of univariant time series data.</a:t>
            </a:r>
          </a:p>
          <a:p>
            <a:pPr marL="285750" indent="-285750">
              <a:buFont typeface="Wingdings" panose="05000000000000000000" pitchFamily="2" charset="2"/>
              <a:buChar char="Ø"/>
            </a:pPr>
            <a:r>
              <a:rPr lang="en-US" b="0" dirty="0">
                <a:effectLst/>
              </a:rPr>
              <a:t>Prophet is robust to missing data and shifts in the trend, and typically handles outliers well.</a:t>
            </a:r>
            <a:endParaRPr lang="en-IN" dirty="0"/>
          </a:p>
        </p:txBody>
      </p:sp>
    </p:spTree>
    <p:extLst>
      <p:ext uri="{BB962C8B-B14F-4D97-AF65-F5344CB8AC3E}">
        <p14:creationId xmlns:p14="http://schemas.microsoft.com/office/powerpoint/2010/main" val="52991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896C6D-6CA1-AE51-71D8-16792E77A70C}"/>
              </a:ext>
            </a:extLst>
          </p:cNvPr>
          <p:cNvPicPr>
            <a:picLocks noChangeAspect="1"/>
          </p:cNvPicPr>
          <p:nvPr/>
        </p:nvPicPr>
        <p:blipFill>
          <a:blip r:embed="rId2"/>
          <a:stretch>
            <a:fillRect/>
          </a:stretch>
        </p:blipFill>
        <p:spPr>
          <a:xfrm>
            <a:off x="6096000" y="685712"/>
            <a:ext cx="5261392" cy="5261392"/>
          </a:xfrm>
          <a:prstGeom prst="rect">
            <a:avLst/>
          </a:prstGeom>
        </p:spPr>
      </p:pic>
      <p:pic>
        <p:nvPicPr>
          <p:cNvPr id="3" name="Picture 2">
            <a:extLst>
              <a:ext uri="{FF2B5EF4-FFF2-40B4-BE49-F238E27FC236}">
                <a16:creationId xmlns:a16="http://schemas.microsoft.com/office/drawing/2014/main" id="{937C768E-D45B-366C-753D-B7DB8DBC5AEF}"/>
              </a:ext>
            </a:extLst>
          </p:cNvPr>
          <p:cNvPicPr>
            <a:picLocks noChangeAspect="1"/>
          </p:cNvPicPr>
          <p:nvPr/>
        </p:nvPicPr>
        <p:blipFill>
          <a:blip r:embed="rId3"/>
          <a:stretch>
            <a:fillRect/>
          </a:stretch>
        </p:blipFill>
        <p:spPr>
          <a:xfrm>
            <a:off x="1198908" y="685712"/>
            <a:ext cx="4248150" cy="3362325"/>
          </a:xfrm>
          <a:prstGeom prst="rect">
            <a:avLst/>
          </a:prstGeom>
        </p:spPr>
      </p:pic>
      <p:pic>
        <p:nvPicPr>
          <p:cNvPr id="4" name="Picture 3">
            <a:extLst>
              <a:ext uri="{FF2B5EF4-FFF2-40B4-BE49-F238E27FC236}">
                <a16:creationId xmlns:a16="http://schemas.microsoft.com/office/drawing/2014/main" id="{4BD04F3C-55DB-1C53-F254-CB36BA4F1608}"/>
              </a:ext>
            </a:extLst>
          </p:cNvPr>
          <p:cNvPicPr>
            <a:picLocks noChangeAspect="1"/>
          </p:cNvPicPr>
          <p:nvPr/>
        </p:nvPicPr>
        <p:blipFill>
          <a:blip r:embed="rId4"/>
          <a:stretch>
            <a:fillRect/>
          </a:stretch>
        </p:blipFill>
        <p:spPr>
          <a:xfrm>
            <a:off x="1760883" y="4911173"/>
            <a:ext cx="3124200" cy="514350"/>
          </a:xfrm>
          <a:prstGeom prst="rect">
            <a:avLst/>
          </a:prstGeom>
        </p:spPr>
      </p:pic>
    </p:spTree>
    <p:extLst>
      <p:ext uri="{BB962C8B-B14F-4D97-AF65-F5344CB8AC3E}">
        <p14:creationId xmlns:p14="http://schemas.microsoft.com/office/powerpoint/2010/main" val="2427462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DBF9E0-E045-CE33-AE8A-A0B94E1927DB}"/>
              </a:ext>
            </a:extLst>
          </p:cNvPr>
          <p:cNvSpPr txBox="1"/>
          <p:nvPr/>
        </p:nvSpPr>
        <p:spPr>
          <a:xfrm>
            <a:off x="1037697" y="1210426"/>
            <a:ext cx="9662985" cy="523220"/>
          </a:xfrm>
          <a:prstGeom prst="rect">
            <a:avLst/>
          </a:prstGeom>
          <a:noFill/>
        </p:spPr>
        <p:txBody>
          <a:bodyPr wrap="square" rtlCol="0">
            <a:spAutoFit/>
          </a:bodyPr>
          <a:lstStyle/>
          <a:p>
            <a:r>
              <a:rPr lang="en-IN" sz="2800" dirty="0">
                <a:latin typeface="+mj-lt"/>
              </a:rPr>
              <a:t>Deployment:</a:t>
            </a:r>
          </a:p>
        </p:txBody>
      </p:sp>
      <p:sp>
        <p:nvSpPr>
          <p:cNvPr id="2" name="TextBox 1">
            <a:extLst>
              <a:ext uri="{FF2B5EF4-FFF2-40B4-BE49-F238E27FC236}">
                <a16:creationId xmlns:a16="http://schemas.microsoft.com/office/drawing/2014/main" id="{2C1596E3-46F4-3617-315B-0D186AD2F178}"/>
              </a:ext>
            </a:extLst>
          </p:cNvPr>
          <p:cNvSpPr txBox="1"/>
          <p:nvPr/>
        </p:nvSpPr>
        <p:spPr>
          <a:xfrm>
            <a:off x="708990" y="2183441"/>
            <a:ext cx="4489175" cy="3416320"/>
          </a:xfrm>
          <a:prstGeom prst="rect">
            <a:avLst/>
          </a:prstGeom>
          <a:noFill/>
        </p:spPr>
        <p:txBody>
          <a:bodyPr wrap="square" rtlCol="0">
            <a:spAutoFit/>
          </a:bodyPr>
          <a:lstStyle/>
          <a:p>
            <a:pPr marL="285750" indent="-285750">
              <a:buFont typeface="Wingdings" panose="05000000000000000000" pitchFamily="2" charset="2"/>
              <a:buChar char="Ø"/>
            </a:pPr>
            <a:r>
              <a:rPr lang="en-US" i="0" dirty="0" err="1">
                <a:effectLst/>
              </a:rPr>
              <a:t>Streamlit</a:t>
            </a:r>
            <a:r>
              <a:rPr lang="en-US" i="0" dirty="0">
                <a:effectLst/>
              </a:rPr>
              <a:t> is an open source app framework in Python language. </a:t>
            </a:r>
          </a:p>
          <a:p>
            <a:pPr marL="285750" indent="-285750">
              <a:buFont typeface="Wingdings" panose="05000000000000000000" pitchFamily="2" charset="2"/>
              <a:buChar char="Ø"/>
            </a:pPr>
            <a:r>
              <a:rPr lang="en-US" i="0" dirty="0">
                <a:effectLst/>
              </a:rPr>
              <a:t>It helps us create web apps for data science and machine learning in a short span. </a:t>
            </a:r>
          </a:p>
          <a:p>
            <a:pPr marL="285750" indent="-285750">
              <a:buFont typeface="Wingdings" panose="05000000000000000000" pitchFamily="2" charset="2"/>
              <a:buChar char="Ø"/>
            </a:pPr>
            <a:r>
              <a:rPr lang="en-US" i="0" dirty="0">
                <a:effectLst/>
              </a:rPr>
              <a:t>It is compatible with major Python libraries.</a:t>
            </a:r>
          </a:p>
          <a:p>
            <a:pPr marL="285750" indent="-285750">
              <a:buFont typeface="Wingdings" panose="05000000000000000000" pitchFamily="2" charset="2"/>
              <a:buChar char="Ø"/>
            </a:pPr>
            <a:r>
              <a:rPr lang="en-IN" dirty="0" err="1"/>
              <a:t>S</a:t>
            </a:r>
            <a:r>
              <a:rPr lang="en-IN" b="0" i="0" dirty="0" err="1">
                <a:effectLst/>
              </a:rPr>
              <a:t>treamlit</a:t>
            </a:r>
            <a:r>
              <a:rPr lang="en-IN" b="0" i="0" dirty="0">
                <a:effectLst/>
              </a:rPr>
              <a:t>-multipage web app enables you to add pages to your web app.</a:t>
            </a:r>
            <a:endParaRPr lang="en-IN" dirty="0"/>
          </a:p>
          <a:p>
            <a:pPr marL="285750" indent="-285750">
              <a:buFont typeface="Wingdings" panose="05000000000000000000" pitchFamily="2" charset="2"/>
              <a:buChar char="Ø"/>
            </a:pPr>
            <a:r>
              <a:rPr lang="en-US" b="0" i="0" dirty="0">
                <a:effectLst/>
              </a:rPr>
              <a:t>Heroku is a cloud platform as a service supporting several programming languages.</a:t>
            </a:r>
            <a:endParaRPr lang="en-US" dirty="0"/>
          </a:p>
        </p:txBody>
      </p:sp>
      <p:pic>
        <p:nvPicPr>
          <p:cNvPr id="7" name="Picture 6">
            <a:extLst>
              <a:ext uri="{FF2B5EF4-FFF2-40B4-BE49-F238E27FC236}">
                <a16:creationId xmlns:a16="http://schemas.microsoft.com/office/drawing/2014/main" id="{90499F36-52D0-D05C-4767-04DA381F4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822" y="2223763"/>
            <a:ext cx="5830114" cy="1991003"/>
          </a:xfrm>
          <a:prstGeom prst="rect">
            <a:avLst/>
          </a:prstGeom>
        </p:spPr>
      </p:pic>
      <p:sp>
        <p:nvSpPr>
          <p:cNvPr id="6" name="TextBox 5">
            <a:extLst>
              <a:ext uri="{FF2B5EF4-FFF2-40B4-BE49-F238E27FC236}">
                <a16:creationId xmlns:a16="http://schemas.microsoft.com/office/drawing/2014/main" id="{E8B0CA26-35E3-480B-9EE8-F3473DCC48F5}"/>
              </a:ext>
            </a:extLst>
          </p:cNvPr>
          <p:cNvSpPr txBox="1"/>
          <p:nvPr/>
        </p:nvSpPr>
        <p:spPr>
          <a:xfrm>
            <a:off x="5486822" y="4889547"/>
            <a:ext cx="6420258" cy="369332"/>
          </a:xfrm>
          <a:prstGeom prst="rect">
            <a:avLst/>
          </a:prstGeom>
          <a:noFill/>
        </p:spPr>
        <p:txBody>
          <a:bodyPr wrap="square" rtlCol="0">
            <a:spAutoFit/>
          </a:bodyPr>
          <a:lstStyle/>
          <a:p>
            <a:r>
              <a:rPr lang="en-IN" dirty="0"/>
              <a:t> </a:t>
            </a:r>
            <a:r>
              <a:rPr lang="en-US" dirty="0">
                <a:hlinkClick r:id="rId3">
                  <a:extLst>
                    <a:ext uri="{A12FA001-AC4F-418D-AE19-62706E023703}">
                      <ahyp:hlinkClr xmlns:ahyp="http://schemas.microsoft.com/office/drawing/2018/hyperlinkcolor" val="tx"/>
                    </a:ext>
                  </a:extLst>
                </a:hlinkClick>
              </a:rPr>
              <a:t>app · </a:t>
            </a:r>
            <a:r>
              <a:rPr lang="en-US" dirty="0" err="1">
                <a:hlinkClick r:id="rId3">
                  <a:extLst>
                    <a:ext uri="{A12FA001-AC4F-418D-AE19-62706E023703}">
                      <ahyp:hlinkClr xmlns:ahyp="http://schemas.microsoft.com/office/drawing/2018/hyperlinkcolor" val="tx"/>
                    </a:ext>
                  </a:extLst>
                </a:hlinkClick>
              </a:rPr>
              <a:t>Streamlit</a:t>
            </a:r>
            <a:r>
              <a:rPr lang="en-US" dirty="0">
                <a:hlinkClick r:id="rId3">
                  <a:extLst>
                    <a:ext uri="{A12FA001-AC4F-418D-AE19-62706E023703}">
                      <ahyp:hlinkClr xmlns:ahyp="http://schemas.microsoft.com/office/drawing/2018/hyperlinkcolor" val="tx"/>
                    </a:ext>
                  </a:extLst>
                </a:hlinkClick>
              </a:rPr>
              <a:t> (stock-prediction-web-app-1.herokuapp.com)</a:t>
            </a:r>
            <a:endParaRPr lang="en-IN" dirty="0"/>
          </a:p>
        </p:txBody>
      </p:sp>
    </p:spTree>
    <p:extLst>
      <p:ext uri="{BB962C8B-B14F-4D97-AF65-F5344CB8AC3E}">
        <p14:creationId xmlns:p14="http://schemas.microsoft.com/office/powerpoint/2010/main" val="190797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2AF5CA-59D6-367E-B9BC-BAD8C90EC94C}"/>
              </a:ext>
            </a:extLst>
          </p:cNvPr>
          <p:cNvPicPr>
            <a:picLocks noChangeAspect="1"/>
          </p:cNvPicPr>
          <p:nvPr/>
        </p:nvPicPr>
        <p:blipFill>
          <a:blip r:embed="rId2"/>
          <a:stretch>
            <a:fillRect/>
          </a:stretch>
        </p:blipFill>
        <p:spPr>
          <a:xfrm>
            <a:off x="805071" y="273949"/>
            <a:ext cx="4442790" cy="2511628"/>
          </a:xfrm>
          <a:prstGeom prst="rect">
            <a:avLst/>
          </a:prstGeom>
        </p:spPr>
      </p:pic>
      <p:pic>
        <p:nvPicPr>
          <p:cNvPr id="5" name="Picture 4">
            <a:extLst>
              <a:ext uri="{FF2B5EF4-FFF2-40B4-BE49-F238E27FC236}">
                <a16:creationId xmlns:a16="http://schemas.microsoft.com/office/drawing/2014/main" id="{F4706A74-6920-A261-0517-7F186E2EC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389" y="513848"/>
            <a:ext cx="5362540" cy="1989619"/>
          </a:xfrm>
          <a:prstGeom prst="rect">
            <a:avLst/>
          </a:prstGeom>
        </p:spPr>
      </p:pic>
      <p:pic>
        <p:nvPicPr>
          <p:cNvPr id="7" name="Picture 6">
            <a:extLst>
              <a:ext uri="{FF2B5EF4-FFF2-40B4-BE49-F238E27FC236}">
                <a16:creationId xmlns:a16="http://schemas.microsoft.com/office/drawing/2014/main" id="{F4B266FE-4F30-7F4A-48B8-25244FBC6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213" y="3085176"/>
            <a:ext cx="4786210" cy="3411406"/>
          </a:xfrm>
          <a:prstGeom prst="rect">
            <a:avLst/>
          </a:prstGeom>
        </p:spPr>
      </p:pic>
      <p:pic>
        <p:nvPicPr>
          <p:cNvPr id="9" name="Picture 8">
            <a:extLst>
              <a:ext uri="{FF2B5EF4-FFF2-40B4-BE49-F238E27FC236}">
                <a16:creationId xmlns:a16="http://schemas.microsoft.com/office/drawing/2014/main" id="{B442FAD8-CE7E-8171-206A-2B0FB1C2C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071" y="3086509"/>
            <a:ext cx="4786210" cy="3410073"/>
          </a:xfrm>
          <a:prstGeom prst="rect">
            <a:avLst/>
          </a:prstGeom>
        </p:spPr>
      </p:pic>
    </p:spTree>
    <p:extLst>
      <p:ext uri="{BB962C8B-B14F-4D97-AF65-F5344CB8AC3E}">
        <p14:creationId xmlns:p14="http://schemas.microsoft.com/office/powerpoint/2010/main" val="165597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CA7-4033-67A8-5FC6-78BADF29445B}"/>
              </a:ext>
            </a:extLst>
          </p:cNvPr>
          <p:cNvSpPr>
            <a:spLocks noGrp="1"/>
          </p:cNvSpPr>
          <p:nvPr>
            <p:ph type="title"/>
          </p:nvPr>
        </p:nvSpPr>
        <p:spPr>
          <a:xfrm>
            <a:off x="1066800" y="286603"/>
            <a:ext cx="10058400" cy="1450757"/>
          </a:xfrm>
        </p:spPr>
        <p:txBody>
          <a:bodyPr>
            <a:normAutofit/>
          </a:bodyPr>
          <a:lstStyle/>
          <a:p>
            <a:r>
              <a:rPr lang="en-IN" sz="2800" dirty="0"/>
              <a:t>Challenges:</a:t>
            </a:r>
          </a:p>
        </p:txBody>
      </p:sp>
      <p:sp>
        <p:nvSpPr>
          <p:cNvPr id="3" name="TextBox 2">
            <a:extLst>
              <a:ext uri="{FF2B5EF4-FFF2-40B4-BE49-F238E27FC236}">
                <a16:creationId xmlns:a16="http://schemas.microsoft.com/office/drawing/2014/main" id="{E7315F0E-5DB9-58F3-651E-9592EC4F0412}"/>
              </a:ext>
            </a:extLst>
          </p:cNvPr>
          <p:cNvSpPr txBox="1"/>
          <p:nvPr/>
        </p:nvSpPr>
        <p:spPr>
          <a:xfrm>
            <a:off x="1066800" y="2228671"/>
            <a:ext cx="10174357"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Data preparation for the model</a:t>
            </a:r>
          </a:p>
          <a:p>
            <a:pPr marL="285750" indent="-285750">
              <a:buFont typeface="Wingdings" panose="05000000000000000000" pitchFamily="2" charset="2"/>
              <a:buChar char="Ø"/>
            </a:pPr>
            <a:r>
              <a:rPr lang="en-US" dirty="0"/>
              <a:t>Incompatibility to handle and forecast for multiple target columns</a:t>
            </a:r>
          </a:p>
          <a:p>
            <a:pPr marL="285750" indent="-285750">
              <a:buFont typeface="Wingdings" panose="05000000000000000000" pitchFamily="2" charset="2"/>
              <a:buChar char="Ø"/>
            </a:pPr>
            <a:r>
              <a:rPr lang="en-US" dirty="0"/>
              <a:t>M</a:t>
            </a:r>
            <a:r>
              <a:rPr lang="en-US" b="0" i="0" dirty="0">
                <a:effectLst/>
              </a:rPr>
              <a:t>ost methods are demonstrated on simple univariate time series forecasting</a:t>
            </a:r>
          </a:p>
          <a:p>
            <a:pPr marL="285750" indent="-285750">
              <a:buFont typeface="Wingdings" panose="05000000000000000000" pitchFamily="2" charset="2"/>
              <a:buChar char="Ø"/>
            </a:pPr>
            <a:r>
              <a:rPr lang="en-US" b="0" i="0">
                <a:effectLst/>
              </a:rPr>
              <a:t>Deployment </a:t>
            </a:r>
            <a:r>
              <a:rPr lang="en-US" b="0" i="0" dirty="0">
                <a:effectLst/>
              </a:rPr>
              <a:t>of </a:t>
            </a:r>
            <a:r>
              <a:rPr lang="en-US" b="0" i="0" dirty="0" err="1">
                <a:effectLst/>
              </a:rPr>
              <a:t>lstm</a:t>
            </a:r>
            <a:r>
              <a:rPr lang="en-US" b="0" i="0" dirty="0">
                <a:effectLst/>
              </a:rPr>
              <a:t> on Heroku is complicated compared to </a:t>
            </a:r>
            <a:r>
              <a:rPr lang="en-US" b="0" i="0" dirty="0" err="1">
                <a:effectLst/>
              </a:rPr>
              <a:t>Streamlit</a:t>
            </a:r>
            <a:endParaRPr lang="en-US" b="0" i="0" dirty="0">
              <a:effectLst/>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875256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B8D6-FB24-3884-7894-9B270B67CC32}"/>
              </a:ext>
            </a:extLst>
          </p:cNvPr>
          <p:cNvSpPr>
            <a:spLocks noGrp="1"/>
          </p:cNvSpPr>
          <p:nvPr>
            <p:ph type="title"/>
          </p:nvPr>
        </p:nvSpPr>
        <p:spPr>
          <a:xfrm>
            <a:off x="1097280" y="286603"/>
            <a:ext cx="10058400" cy="3608064"/>
          </a:xfrm>
        </p:spPr>
        <p:txBody>
          <a:bodyPr/>
          <a:lstStyle/>
          <a:p>
            <a:pPr algn="ctr"/>
            <a:r>
              <a:rPr lang="en-IN" dirty="0"/>
              <a:t>THANK YOU!</a:t>
            </a:r>
          </a:p>
        </p:txBody>
      </p:sp>
    </p:spTree>
    <p:extLst>
      <p:ext uri="{BB962C8B-B14F-4D97-AF65-F5344CB8AC3E}">
        <p14:creationId xmlns:p14="http://schemas.microsoft.com/office/powerpoint/2010/main" val="215565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85D8-7907-56DD-2D7C-3382F6114951}"/>
              </a:ext>
            </a:extLst>
          </p:cNvPr>
          <p:cNvSpPr>
            <a:spLocks noGrp="1"/>
          </p:cNvSpPr>
          <p:nvPr>
            <p:ph type="title"/>
          </p:nvPr>
        </p:nvSpPr>
        <p:spPr>
          <a:xfrm>
            <a:off x="1097280" y="286603"/>
            <a:ext cx="10058400" cy="1474464"/>
          </a:xfrm>
        </p:spPr>
        <p:txBody>
          <a:bodyPr/>
          <a:lstStyle/>
          <a:p>
            <a:r>
              <a:rPr lang="en-IN" sz="2800" b="1" dirty="0">
                <a:effectLst/>
                <a:latin typeface="Arial Black" panose="020B0A04020102020204" pitchFamily="34" charset="0"/>
                <a:ea typeface="Arial" panose="020B0604020202020204" pitchFamily="34" charset="0"/>
              </a:rPr>
              <a:t>Business Objective:</a:t>
            </a:r>
            <a:endParaRPr lang="en-IN" dirty="0"/>
          </a:p>
        </p:txBody>
      </p:sp>
      <p:sp>
        <p:nvSpPr>
          <p:cNvPr id="3" name="Content Placeholder 2">
            <a:extLst>
              <a:ext uri="{FF2B5EF4-FFF2-40B4-BE49-F238E27FC236}">
                <a16:creationId xmlns:a16="http://schemas.microsoft.com/office/drawing/2014/main" id="{A38AFE78-8421-66EC-EB8D-C9160269F463}"/>
              </a:ext>
            </a:extLst>
          </p:cNvPr>
          <p:cNvSpPr>
            <a:spLocks noGrp="1"/>
          </p:cNvSpPr>
          <p:nvPr>
            <p:ph idx="1"/>
          </p:nvPr>
        </p:nvSpPr>
        <p:spPr/>
        <p:txBody>
          <a:bodyPr/>
          <a:lstStyle/>
          <a:p>
            <a:r>
              <a:rPr lang="en-IN" dirty="0"/>
              <a:t>To identify purchasing and selling patterns of 4 different company stocks </a:t>
            </a:r>
          </a:p>
          <a:p>
            <a:r>
              <a:rPr lang="en-IN" dirty="0"/>
              <a:t>by analysing </a:t>
            </a:r>
            <a:r>
              <a:rPr lang="en-IN"/>
              <a:t>the close </a:t>
            </a:r>
            <a:r>
              <a:rPr lang="en-IN" dirty="0"/>
              <a:t>price of the stocks and to predict the future </a:t>
            </a:r>
            <a:r>
              <a:rPr lang="en-IN"/>
              <a:t>close price.</a:t>
            </a:r>
            <a:endParaRPr lang="en-IN" dirty="0"/>
          </a:p>
        </p:txBody>
      </p:sp>
    </p:spTree>
    <p:extLst>
      <p:ext uri="{BB962C8B-B14F-4D97-AF65-F5344CB8AC3E}">
        <p14:creationId xmlns:p14="http://schemas.microsoft.com/office/powerpoint/2010/main" val="126260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F2AAA-396B-315F-D0F0-5AA37D801CF4}"/>
              </a:ext>
            </a:extLst>
          </p:cNvPr>
          <p:cNvSpPr>
            <a:spLocks noGrp="1"/>
          </p:cNvSpPr>
          <p:nvPr>
            <p:ph type="title"/>
          </p:nvPr>
        </p:nvSpPr>
        <p:spPr/>
        <p:txBody>
          <a:bodyPr/>
          <a:lstStyle/>
          <a:p>
            <a:r>
              <a:rPr lang="en-IN" dirty="0"/>
              <a:t>Project flow</a:t>
            </a:r>
          </a:p>
        </p:txBody>
      </p:sp>
      <p:pic>
        <p:nvPicPr>
          <p:cNvPr id="3" name="Picture 2">
            <a:extLst>
              <a:ext uri="{FF2B5EF4-FFF2-40B4-BE49-F238E27FC236}">
                <a16:creationId xmlns:a16="http://schemas.microsoft.com/office/drawing/2014/main" id="{A9DAEE84-6028-1C3B-0F98-88BCF3373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930" y="424830"/>
            <a:ext cx="5689095" cy="5710165"/>
          </a:xfrm>
          <a:prstGeom prst="rect">
            <a:avLst/>
          </a:prstGeom>
        </p:spPr>
      </p:pic>
    </p:spTree>
    <p:extLst>
      <p:ext uri="{BB962C8B-B14F-4D97-AF65-F5344CB8AC3E}">
        <p14:creationId xmlns:p14="http://schemas.microsoft.com/office/powerpoint/2010/main" val="265274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814A-A80F-1AD0-B85B-AE1C391AF7CA}"/>
              </a:ext>
            </a:extLst>
          </p:cNvPr>
          <p:cNvSpPr>
            <a:spLocks noGrp="1"/>
          </p:cNvSpPr>
          <p:nvPr>
            <p:ph type="title"/>
          </p:nvPr>
        </p:nvSpPr>
        <p:spPr>
          <a:xfrm>
            <a:off x="1097280" y="495326"/>
            <a:ext cx="10058400" cy="1164510"/>
          </a:xfrm>
        </p:spPr>
        <p:txBody>
          <a:bodyPr>
            <a:normAutofit/>
          </a:bodyPr>
          <a:lstStyle/>
          <a:p>
            <a:r>
              <a:rPr lang="en-IN" sz="4000" dirty="0"/>
              <a:t>Exploratory Data Analysis</a:t>
            </a:r>
          </a:p>
        </p:txBody>
      </p:sp>
      <p:sp>
        <p:nvSpPr>
          <p:cNvPr id="3" name="Content Placeholder 2">
            <a:extLst>
              <a:ext uri="{FF2B5EF4-FFF2-40B4-BE49-F238E27FC236}">
                <a16:creationId xmlns:a16="http://schemas.microsoft.com/office/drawing/2014/main" id="{ACAA1410-1649-7A85-3BCB-D874DA3F7D67}"/>
              </a:ext>
            </a:extLst>
          </p:cNvPr>
          <p:cNvSpPr>
            <a:spLocks noGrp="1"/>
          </p:cNvSpPr>
          <p:nvPr>
            <p:ph sz="half" idx="1"/>
          </p:nvPr>
        </p:nvSpPr>
        <p:spPr>
          <a:xfrm>
            <a:off x="1097281" y="2120900"/>
            <a:ext cx="4917437" cy="4100996"/>
          </a:xfrm>
        </p:spPr>
        <p:txBody>
          <a:bodyPr>
            <a:normAutofit/>
          </a:bodyPr>
          <a:lstStyle/>
          <a:p>
            <a:r>
              <a:rPr lang="en-IN" sz="2600" b="1" dirty="0"/>
              <a:t>Data Set details:</a:t>
            </a:r>
          </a:p>
          <a:p>
            <a:pPr algn="just">
              <a:buClr>
                <a:schemeClr val="tx1"/>
              </a:buClr>
              <a:buFont typeface="Wingdings" panose="05000000000000000000" pitchFamily="2" charset="2"/>
              <a:buChar char="Ø"/>
            </a:pPr>
            <a:r>
              <a:rPr lang="en-US" sz="1800" b="0" i="0" dirty="0">
                <a:solidFill>
                  <a:srgbClr val="000000"/>
                </a:solidFill>
                <a:effectLst/>
                <a:latin typeface="Franklin Gothic Book (Body)"/>
              </a:rPr>
              <a:t>4 companies, namely TATA power, BOROSIL renewable energy, Power grid corp. </a:t>
            </a:r>
            <a:r>
              <a:rPr lang="en-US" sz="1800" dirty="0">
                <a:solidFill>
                  <a:srgbClr val="000000"/>
                </a:solidFill>
                <a:latin typeface="Franklin Gothic Book (Body)"/>
              </a:rPr>
              <a:t>and</a:t>
            </a:r>
            <a:r>
              <a:rPr lang="en-US" sz="1800" b="0" i="0" dirty="0">
                <a:solidFill>
                  <a:srgbClr val="000000"/>
                </a:solidFill>
                <a:effectLst/>
                <a:latin typeface="Franklin Gothic Book (Body)"/>
              </a:rPr>
              <a:t> JSW energy for 5 years.</a:t>
            </a:r>
          </a:p>
          <a:p>
            <a:pPr algn="just">
              <a:buClr>
                <a:schemeClr val="tx1"/>
              </a:buClr>
              <a:buFont typeface="Wingdings" panose="05000000000000000000" pitchFamily="2" charset="2"/>
              <a:buChar char="Ø"/>
            </a:pPr>
            <a:r>
              <a:rPr lang="en-US" sz="1800" b="0" i="0" dirty="0">
                <a:solidFill>
                  <a:srgbClr val="000000"/>
                </a:solidFill>
                <a:effectLst/>
                <a:latin typeface="Franklin Gothic Book (Body)"/>
              </a:rPr>
              <a:t>The 5 columns being Date, Open price, high price, low price, close price.</a:t>
            </a:r>
          </a:p>
        </p:txBody>
      </p:sp>
      <p:pic>
        <p:nvPicPr>
          <p:cNvPr id="6" name="Content Placeholder 5">
            <a:extLst>
              <a:ext uri="{FF2B5EF4-FFF2-40B4-BE49-F238E27FC236}">
                <a16:creationId xmlns:a16="http://schemas.microsoft.com/office/drawing/2014/main" id="{1F2DA7DC-C53D-3113-4D2C-81AC61088F1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7282" y="1974147"/>
            <a:ext cx="4917438" cy="1941990"/>
          </a:xfrm>
        </p:spPr>
      </p:pic>
      <p:pic>
        <p:nvPicPr>
          <p:cNvPr id="8" name="Picture 7">
            <a:extLst>
              <a:ext uri="{FF2B5EF4-FFF2-40B4-BE49-F238E27FC236}">
                <a16:creationId xmlns:a16="http://schemas.microsoft.com/office/drawing/2014/main" id="{EFFAC044-3AE5-31F3-A5F4-B2E83F6FE68A}"/>
              </a:ext>
            </a:extLst>
          </p:cNvPr>
          <p:cNvPicPr>
            <a:picLocks noChangeAspect="1"/>
          </p:cNvPicPr>
          <p:nvPr/>
        </p:nvPicPr>
        <p:blipFill>
          <a:blip r:embed="rId3"/>
          <a:stretch>
            <a:fillRect/>
          </a:stretch>
        </p:blipFill>
        <p:spPr>
          <a:xfrm>
            <a:off x="6177283" y="3983850"/>
            <a:ext cx="4921940" cy="1941990"/>
          </a:xfrm>
          <a:prstGeom prst="rect">
            <a:avLst/>
          </a:prstGeom>
        </p:spPr>
      </p:pic>
    </p:spTree>
    <p:extLst>
      <p:ext uri="{BB962C8B-B14F-4D97-AF65-F5344CB8AC3E}">
        <p14:creationId xmlns:p14="http://schemas.microsoft.com/office/powerpoint/2010/main" val="215520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49F6703-CB6E-F528-1431-88668CE73555}"/>
              </a:ext>
            </a:extLst>
          </p:cNvPr>
          <p:cNvPicPr>
            <a:picLocks noChangeAspect="1"/>
          </p:cNvPicPr>
          <p:nvPr/>
        </p:nvPicPr>
        <p:blipFill>
          <a:blip r:embed="rId2"/>
          <a:stretch>
            <a:fillRect/>
          </a:stretch>
        </p:blipFill>
        <p:spPr>
          <a:xfrm>
            <a:off x="7399061" y="2293661"/>
            <a:ext cx="3019425" cy="3324225"/>
          </a:xfrm>
          <a:prstGeom prst="rect">
            <a:avLst/>
          </a:prstGeom>
        </p:spPr>
      </p:pic>
      <p:sp>
        <p:nvSpPr>
          <p:cNvPr id="12" name="Content Placeholder 2">
            <a:extLst>
              <a:ext uri="{FF2B5EF4-FFF2-40B4-BE49-F238E27FC236}">
                <a16:creationId xmlns:a16="http://schemas.microsoft.com/office/drawing/2014/main" id="{88568CBA-52C6-8E27-E036-0EB42BB6695F}"/>
              </a:ext>
            </a:extLst>
          </p:cNvPr>
          <p:cNvSpPr txBox="1">
            <a:spLocks/>
          </p:cNvSpPr>
          <p:nvPr/>
        </p:nvSpPr>
        <p:spPr>
          <a:xfrm>
            <a:off x="1425273" y="2071204"/>
            <a:ext cx="4917437" cy="410099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2600" b="1" dirty="0"/>
              <a:t>Data Set details:</a:t>
            </a:r>
          </a:p>
          <a:p>
            <a:pPr algn="just">
              <a:buClr>
                <a:schemeClr val="tx1"/>
              </a:buClr>
              <a:buFont typeface="Wingdings" panose="05000000000000000000" pitchFamily="2" charset="2"/>
              <a:buChar char="Ø"/>
            </a:pPr>
            <a:r>
              <a:rPr lang="en-US" sz="1800" b="0" i="0" dirty="0">
                <a:solidFill>
                  <a:srgbClr val="000000"/>
                </a:solidFill>
                <a:effectLst/>
                <a:latin typeface="Franklin Gothic Book (Body)"/>
              </a:rPr>
              <a:t>Data of each company consists of 991 entries and 5 columns with no null values and duplicate values. </a:t>
            </a:r>
          </a:p>
          <a:p>
            <a:pPr algn="just">
              <a:buClr>
                <a:schemeClr val="tx1"/>
              </a:buClr>
              <a:buFont typeface="Wingdings" panose="05000000000000000000" pitchFamily="2" charset="2"/>
              <a:buChar char="Ø"/>
            </a:pPr>
            <a:r>
              <a:rPr lang="en-US" sz="1800" b="0" i="0" dirty="0">
                <a:solidFill>
                  <a:srgbClr val="000000"/>
                </a:solidFill>
                <a:effectLst/>
                <a:latin typeface="Franklin Gothic Book (Body)"/>
              </a:rPr>
              <a:t>Data of each company consists of one Datetime column and the rest four are numerical columns.</a:t>
            </a:r>
            <a:endParaRPr lang="en-IN" sz="1600" dirty="0"/>
          </a:p>
        </p:txBody>
      </p:sp>
    </p:spTree>
    <p:extLst>
      <p:ext uri="{BB962C8B-B14F-4D97-AF65-F5344CB8AC3E}">
        <p14:creationId xmlns:p14="http://schemas.microsoft.com/office/powerpoint/2010/main" val="76919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3CE7715-770B-BA3A-EF0E-BC80179E9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32" y="838415"/>
            <a:ext cx="11686335" cy="4540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6BF2FF-AE03-A95B-B537-D209BD80BC02}"/>
              </a:ext>
            </a:extLst>
          </p:cNvPr>
          <p:cNvSpPr txBox="1"/>
          <p:nvPr/>
        </p:nvSpPr>
        <p:spPr>
          <a:xfrm>
            <a:off x="517555" y="5650253"/>
            <a:ext cx="10053633" cy="369332"/>
          </a:xfrm>
          <a:prstGeom prst="rect">
            <a:avLst/>
          </a:prstGeom>
          <a:noFill/>
        </p:spPr>
        <p:txBody>
          <a:bodyPr wrap="square">
            <a:spAutoFit/>
          </a:bodyPr>
          <a:lstStyle/>
          <a:p>
            <a:pPr marL="285750" indent="-285750" algn="just">
              <a:buFont typeface="Wingdings" panose="05000000000000000000" pitchFamily="2" charset="2"/>
              <a:buChar char="Ø"/>
            </a:pPr>
            <a:r>
              <a:rPr lang="en-IN" dirty="0"/>
              <a:t>We can observe from the boxplots that BOROSIL data and Power grid </a:t>
            </a:r>
            <a:r>
              <a:rPr lang="en-IN" dirty="0" err="1"/>
              <a:t>corp</a:t>
            </a:r>
            <a:r>
              <a:rPr lang="en-IN" dirty="0"/>
              <a:t> data have some outliers .</a:t>
            </a:r>
          </a:p>
        </p:txBody>
      </p:sp>
      <p:sp>
        <p:nvSpPr>
          <p:cNvPr id="2" name="TextBox 1">
            <a:extLst>
              <a:ext uri="{FF2B5EF4-FFF2-40B4-BE49-F238E27FC236}">
                <a16:creationId xmlns:a16="http://schemas.microsoft.com/office/drawing/2014/main" id="{78FAF611-0262-722D-00A7-C04BB8C8F0E6}"/>
              </a:ext>
            </a:extLst>
          </p:cNvPr>
          <p:cNvSpPr txBox="1"/>
          <p:nvPr/>
        </p:nvSpPr>
        <p:spPr>
          <a:xfrm>
            <a:off x="596348" y="482082"/>
            <a:ext cx="7633251" cy="461665"/>
          </a:xfrm>
          <a:prstGeom prst="rect">
            <a:avLst/>
          </a:prstGeom>
          <a:noFill/>
        </p:spPr>
        <p:txBody>
          <a:bodyPr wrap="square" rtlCol="0">
            <a:spAutoFit/>
          </a:bodyPr>
          <a:lstStyle/>
          <a:p>
            <a:r>
              <a:rPr lang="en-IN" sz="2400" dirty="0"/>
              <a:t>Outliers:</a:t>
            </a:r>
          </a:p>
        </p:txBody>
      </p:sp>
    </p:spTree>
    <p:extLst>
      <p:ext uri="{BB962C8B-B14F-4D97-AF65-F5344CB8AC3E}">
        <p14:creationId xmlns:p14="http://schemas.microsoft.com/office/powerpoint/2010/main" val="364848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C7064E4E-53D0-DDBB-38C4-98CBB96D7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517103"/>
            <a:ext cx="5883965" cy="3686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3A5CCA8-2199-641A-09E3-446D21E2A90C}"/>
              </a:ext>
            </a:extLst>
          </p:cNvPr>
          <p:cNvGraphicFramePr>
            <a:graphicFrameLocks noGrp="1"/>
          </p:cNvGraphicFramePr>
          <p:nvPr>
            <p:extLst>
              <p:ext uri="{D42A27DB-BD31-4B8C-83A1-F6EECF244321}">
                <p14:modId xmlns:p14="http://schemas.microsoft.com/office/powerpoint/2010/main" val="1110203290"/>
              </p:ext>
            </p:extLst>
          </p:nvPr>
        </p:nvGraphicFramePr>
        <p:xfrm>
          <a:off x="918059" y="4203278"/>
          <a:ext cx="8225940" cy="2194560"/>
        </p:xfrm>
        <a:graphic>
          <a:graphicData uri="http://schemas.openxmlformats.org/drawingml/2006/table">
            <a:tbl>
              <a:tblPr/>
              <a:tblGrid>
                <a:gridCol w="1645188">
                  <a:extLst>
                    <a:ext uri="{9D8B030D-6E8A-4147-A177-3AD203B41FA5}">
                      <a16:colId xmlns:a16="http://schemas.microsoft.com/office/drawing/2014/main" val="3191879652"/>
                    </a:ext>
                  </a:extLst>
                </a:gridCol>
                <a:gridCol w="1645188">
                  <a:extLst>
                    <a:ext uri="{9D8B030D-6E8A-4147-A177-3AD203B41FA5}">
                      <a16:colId xmlns:a16="http://schemas.microsoft.com/office/drawing/2014/main" val="194666600"/>
                    </a:ext>
                  </a:extLst>
                </a:gridCol>
                <a:gridCol w="1645188">
                  <a:extLst>
                    <a:ext uri="{9D8B030D-6E8A-4147-A177-3AD203B41FA5}">
                      <a16:colId xmlns:a16="http://schemas.microsoft.com/office/drawing/2014/main" val="1368740487"/>
                    </a:ext>
                  </a:extLst>
                </a:gridCol>
                <a:gridCol w="1645188">
                  <a:extLst>
                    <a:ext uri="{9D8B030D-6E8A-4147-A177-3AD203B41FA5}">
                      <a16:colId xmlns:a16="http://schemas.microsoft.com/office/drawing/2014/main" val="1525786019"/>
                    </a:ext>
                  </a:extLst>
                </a:gridCol>
                <a:gridCol w="1645188">
                  <a:extLst>
                    <a:ext uri="{9D8B030D-6E8A-4147-A177-3AD203B41FA5}">
                      <a16:colId xmlns:a16="http://schemas.microsoft.com/office/drawing/2014/main" val="1439894224"/>
                    </a:ext>
                  </a:extLst>
                </a:gridCol>
              </a:tblGrid>
              <a:tr h="243015">
                <a:tc>
                  <a:txBody>
                    <a:bodyPr/>
                    <a:lstStyle/>
                    <a:p>
                      <a:r>
                        <a:rPr lang="en-IN" b="1" i="0">
                          <a:solidFill>
                            <a:srgbClr val="000000"/>
                          </a:solidFill>
                          <a:effectLst/>
                          <a:latin typeface="Helvetica Neue"/>
                        </a:rPr>
                        <a:t>Date</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tatapower</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power grid</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borosil</a:t>
                      </a:r>
                      <a:endParaRPr lang="en-IN">
                        <a:effectLst/>
                      </a:endParaRPr>
                    </a:p>
                  </a:txBody>
                  <a:tcPr anchor="ctr">
                    <a:lnL>
                      <a:noFill/>
                    </a:lnL>
                    <a:lnR>
                      <a:noFill/>
                    </a:lnR>
                    <a:lnT>
                      <a:noFill/>
                    </a:lnT>
                    <a:lnB>
                      <a:noFill/>
                    </a:lnB>
                    <a:solidFill>
                      <a:srgbClr val="FFFFFF"/>
                    </a:solidFill>
                  </a:tcPr>
                </a:tc>
                <a:tc>
                  <a:txBody>
                    <a:bodyPr/>
                    <a:lstStyle/>
                    <a:p>
                      <a:r>
                        <a:rPr lang="en-IN" b="1" i="0">
                          <a:solidFill>
                            <a:srgbClr val="000000"/>
                          </a:solidFill>
                          <a:effectLst/>
                          <a:latin typeface="Helvetica Neue"/>
                        </a:rPr>
                        <a:t>jswenergy</a:t>
                      </a:r>
                      <a:endParaRPr lang="en-IN">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1768409496"/>
                  </a:ext>
                </a:extLst>
              </a:tr>
              <a:tr h="243015">
                <a:tc>
                  <a:txBody>
                    <a:bodyPr/>
                    <a:lstStyle/>
                    <a:p>
                      <a:r>
                        <a:rPr lang="en-IN" b="0" i="0">
                          <a:solidFill>
                            <a:srgbClr val="000000"/>
                          </a:solidFill>
                          <a:effectLst/>
                          <a:latin typeface="Helvetica Neue"/>
                        </a:rPr>
                        <a:t>2018-10-09</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60.75</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178.00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220.0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59.10</a:t>
                      </a:r>
                      <a:endParaRPr lang="en-IN">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2608259696"/>
                  </a:ext>
                </a:extLst>
              </a:tr>
              <a:tr h="243015">
                <a:tc>
                  <a:txBody>
                    <a:bodyPr/>
                    <a:lstStyle/>
                    <a:p>
                      <a:r>
                        <a:rPr lang="en-IN" b="0" i="0">
                          <a:solidFill>
                            <a:srgbClr val="000000"/>
                          </a:solidFill>
                          <a:effectLst/>
                          <a:latin typeface="Helvetica Neue"/>
                        </a:rPr>
                        <a:t>2019-01-01</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51.10</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176.00</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114.5</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59.00</a:t>
                      </a:r>
                      <a:endParaRPr lang="en-IN">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513173651"/>
                  </a:ext>
                </a:extLst>
              </a:tr>
              <a:tr h="243015">
                <a:tc>
                  <a:txBody>
                    <a:bodyPr/>
                    <a:lstStyle/>
                    <a:p>
                      <a:r>
                        <a:rPr lang="en-IN" b="0" i="0">
                          <a:solidFill>
                            <a:srgbClr val="000000"/>
                          </a:solidFill>
                          <a:effectLst/>
                          <a:latin typeface="Helvetica Neue"/>
                        </a:rPr>
                        <a:t>2020-01-01</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27.45</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141.75</a:t>
                      </a:r>
                      <a:endParaRPr lang="en-IN">
                        <a:effectLs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Helvetica Neue"/>
                        </a:rPr>
                        <a:t>28.0</a:t>
                      </a:r>
                      <a:endParaRPr lang="en-IN" dirty="0">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36.35</a:t>
                      </a:r>
                      <a:endParaRPr lang="en-IN">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205201631"/>
                  </a:ext>
                </a:extLst>
              </a:tr>
              <a:tr h="243015">
                <a:tc>
                  <a:txBody>
                    <a:bodyPr/>
                    <a:lstStyle/>
                    <a:p>
                      <a:r>
                        <a:rPr lang="en-IN" b="0" i="0">
                          <a:solidFill>
                            <a:srgbClr val="000000"/>
                          </a:solidFill>
                          <a:effectLst/>
                          <a:latin typeface="Helvetica Neue"/>
                        </a:rPr>
                        <a:t>2021-01-01</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75.40</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168.95</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221.0</a:t>
                      </a:r>
                      <a:endParaRPr lang="en-IN">
                        <a:effectLst/>
                      </a:endParaRPr>
                    </a:p>
                  </a:txBody>
                  <a:tcPr anchor="ctr">
                    <a:lnL>
                      <a:noFill/>
                    </a:lnL>
                    <a:lnR>
                      <a:noFill/>
                    </a:lnR>
                    <a:lnT>
                      <a:noFill/>
                    </a:lnT>
                    <a:lnB>
                      <a:noFill/>
                    </a:lnB>
                    <a:solidFill>
                      <a:srgbClr val="FFFFFF"/>
                    </a:solidFill>
                  </a:tcPr>
                </a:tc>
                <a:tc>
                  <a:txBody>
                    <a:bodyPr/>
                    <a:lstStyle/>
                    <a:p>
                      <a:r>
                        <a:rPr lang="en-IN" b="0" i="0">
                          <a:solidFill>
                            <a:srgbClr val="000000"/>
                          </a:solidFill>
                          <a:effectLst/>
                          <a:latin typeface="Helvetica Neue"/>
                        </a:rPr>
                        <a:t>66.90</a:t>
                      </a:r>
                      <a:endParaRPr lang="en-IN">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08265522"/>
                  </a:ext>
                </a:extLst>
              </a:tr>
              <a:tr h="243015">
                <a:tc>
                  <a:txBody>
                    <a:bodyPr/>
                    <a:lstStyle/>
                    <a:p>
                      <a:r>
                        <a:rPr lang="en-IN" b="0" i="0">
                          <a:solidFill>
                            <a:srgbClr val="000000"/>
                          </a:solidFill>
                          <a:effectLst/>
                          <a:latin typeface="Helvetica Neue"/>
                        </a:rPr>
                        <a:t>2022-01-03</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198.90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191.70</a:t>
                      </a:r>
                      <a:endParaRPr lang="en-IN">
                        <a:effectLst/>
                      </a:endParaRPr>
                    </a:p>
                  </a:txBody>
                  <a:tcPr anchor="ctr">
                    <a:lnL>
                      <a:noFill/>
                    </a:lnL>
                    <a:lnR>
                      <a:noFill/>
                    </a:lnR>
                    <a:lnT>
                      <a:noFill/>
                    </a:lnT>
                    <a:lnB>
                      <a:noFill/>
                    </a:lnB>
                    <a:solidFill>
                      <a:srgbClr val="F5F5F5"/>
                    </a:solidFill>
                  </a:tcPr>
                </a:tc>
                <a:tc>
                  <a:txBody>
                    <a:bodyPr/>
                    <a:lstStyle/>
                    <a:p>
                      <a:r>
                        <a:rPr lang="en-IN" b="0" i="0">
                          <a:solidFill>
                            <a:srgbClr val="000000"/>
                          </a:solidFill>
                          <a:effectLst/>
                          <a:latin typeface="Helvetica Neue"/>
                        </a:rPr>
                        <a:t>526.0</a:t>
                      </a:r>
                      <a:endParaRPr lang="en-IN">
                        <a:effectLst/>
                      </a:endParaRPr>
                    </a:p>
                  </a:txBody>
                  <a:tcPr anchor="ctr">
                    <a:lnL>
                      <a:noFill/>
                    </a:lnL>
                    <a:lnR>
                      <a:noFill/>
                    </a:lnR>
                    <a:lnT>
                      <a:noFill/>
                    </a:lnT>
                    <a:lnB>
                      <a:noFill/>
                    </a:lnB>
                    <a:solidFill>
                      <a:srgbClr val="F5F5F5"/>
                    </a:solidFill>
                  </a:tcPr>
                </a:tc>
                <a:tc>
                  <a:txBody>
                    <a:bodyPr/>
                    <a:lstStyle/>
                    <a:p>
                      <a:r>
                        <a:rPr lang="en-IN" b="0" i="0" dirty="0">
                          <a:solidFill>
                            <a:srgbClr val="000000"/>
                          </a:solidFill>
                          <a:effectLst/>
                          <a:latin typeface="Helvetica Neue"/>
                        </a:rPr>
                        <a:t>197.00</a:t>
                      </a:r>
                      <a:endParaRPr lang="en-IN"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792640371"/>
                  </a:ext>
                </a:extLst>
              </a:tr>
            </a:tbl>
          </a:graphicData>
        </a:graphic>
      </p:graphicFrame>
      <p:pic>
        <p:nvPicPr>
          <p:cNvPr id="1026" name="Picture 2">
            <a:extLst>
              <a:ext uri="{FF2B5EF4-FFF2-40B4-BE49-F238E27FC236}">
                <a16:creationId xmlns:a16="http://schemas.microsoft.com/office/drawing/2014/main" id="{8B63A227-B480-B659-DE23-BEE79D4E8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04" y="945644"/>
            <a:ext cx="4854774" cy="31848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6B9B83-A99C-B67A-BA8C-005AB4D5893F}"/>
              </a:ext>
            </a:extLst>
          </p:cNvPr>
          <p:cNvSpPr txBox="1"/>
          <p:nvPr/>
        </p:nvSpPr>
        <p:spPr>
          <a:xfrm>
            <a:off x="717938" y="286270"/>
            <a:ext cx="4661452" cy="461665"/>
          </a:xfrm>
          <a:prstGeom prst="rect">
            <a:avLst/>
          </a:prstGeom>
          <a:noFill/>
        </p:spPr>
        <p:txBody>
          <a:bodyPr wrap="square" rtlCol="0">
            <a:spAutoFit/>
          </a:bodyPr>
          <a:lstStyle/>
          <a:p>
            <a:r>
              <a:rPr lang="en-IN" sz="2400" dirty="0"/>
              <a:t>Open Price:</a:t>
            </a:r>
          </a:p>
        </p:txBody>
      </p:sp>
    </p:spTree>
    <p:extLst>
      <p:ext uri="{BB962C8B-B14F-4D97-AF65-F5344CB8AC3E}">
        <p14:creationId xmlns:p14="http://schemas.microsoft.com/office/powerpoint/2010/main" val="392833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5B88DC84-F1DB-2C04-F351-1BFE9CEA9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18" y="337931"/>
            <a:ext cx="10843591" cy="4021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238C-942D-DC56-5007-4B73D20E2A84}"/>
              </a:ext>
            </a:extLst>
          </p:cNvPr>
          <p:cNvSpPr txBox="1"/>
          <p:nvPr/>
        </p:nvSpPr>
        <p:spPr>
          <a:xfrm>
            <a:off x="916471" y="4590008"/>
            <a:ext cx="10533408" cy="1477328"/>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000000"/>
                </a:solidFill>
                <a:effectLst/>
                <a:latin typeface="Helvetica Neue"/>
              </a:rPr>
              <a:t>In all the five years we see that BOROSIL renewable energy has the maximum open price followed by JSW energy, Power grid </a:t>
            </a:r>
            <a:r>
              <a:rPr lang="en-US" b="0" i="0" dirty="0" err="1">
                <a:solidFill>
                  <a:srgbClr val="000000"/>
                </a:solidFill>
                <a:effectLst/>
                <a:latin typeface="Helvetica Neue"/>
              </a:rPr>
              <a:t>corp</a:t>
            </a:r>
            <a:r>
              <a:rPr lang="en-US" b="0" i="0" dirty="0">
                <a:solidFill>
                  <a:srgbClr val="000000"/>
                </a:solidFill>
                <a:effectLst/>
                <a:latin typeface="Helvetica Neue"/>
              </a:rPr>
              <a:t> and TATA power.</a:t>
            </a:r>
          </a:p>
          <a:p>
            <a:pPr marL="285750" indent="-285750" algn="just">
              <a:buFont typeface="Wingdings" panose="05000000000000000000" pitchFamily="2" charset="2"/>
              <a:buChar char="Ø"/>
            </a:pPr>
            <a:r>
              <a:rPr lang="en-US" b="0" i="0" dirty="0">
                <a:solidFill>
                  <a:srgbClr val="000000"/>
                </a:solidFill>
                <a:effectLst/>
                <a:latin typeface="Helvetica Neue"/>
              </a:rPr>
              <a:t>In 2018 we see that JSW energy has the lowest open price, in 2019 and 2020 TATA power has lowest open price, in 2021 JSW energy and in 2022 lowest open price is observed for Power grid corp.</a:t>
            </a:r>
          </a:p>
        </p:txBody>
      </p:sp>
    </p:spTree>
    <p:extLst>
      <p:ext uri="{BB962C8B-B14F-4D97-AF65-F5344CB8AC3E}">
        <p14:creationId xmlns:p14="http://schemas.microsoft.com/office/powerpoint/2010/main" val="129879846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{8D105A4B-0D1A-4B43-A4F8-4616AA975343}tf56160789_win32</Template>
  <TotalTime>662</TotalTime>
  <Words>859</Words>
  <Application>Microsoft Office PowerPoint</Application>
  <PresentationFormat>Widescreen</PresentationFormat>
  <Paragraphs>124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 Black</vt:lpstr>
      <vt:lpstr>Bookman Old Style</vt:lpstr>
      <vt:lpstr>Calibri</vt:lpstr>
      <vt:lpstr>Franklin Gothic Book</vt:lpstr>
      <vt:lpstr>Franklin Gothic Book (Body)</vt:lpstr>
      <vt:lpstr>Helvetica Neue</vt:lpstr>
      <vt:lpstr>Wingdings</vt:lpstr>
      <vt:lpstr>1_RetrospectVTI</vt:lpstr>
      <vt:lpstr>Stock market  data analysis and close price prediction for renewable energy companies</vt:lpstr>
      <vt:lpstr>Team members: Deepthi Raj Kokkeragadda Sana Shaikh Sejal Singh Kunduru Viswanatha Reddy Shaheen Begum Ashish Bharat Shinde</vt:lpstr>
      <vt:lpstr>Business Objective:</vt:lpstr>
      <vt:lpstr>Project flow</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vt:lpstr>
      <vt:lpstr>PowerPoint Presentation</vt:lpstr>
      <vt:lpstr>PowerPoint Presentation</vt:lpstr>
      <vt:lpstr>LSTM Model (Long Short-Term Memory) :</vt:lpstr>
      <vt:lpstr>PowerPoint Presentation</vt:lpstr>
      <vt:lpstr>PowerPoint Presentation</vt:lpstr>
      <vt:lpstr>Prophet Model :</vt:lpstr>
      <vt:lpstr>PowerPoint Presentation</vt:lpstr>
      <vt:lpstr>PowerPoint Presentation</vt:lpstr>
      <vt:lpstr>PowerPoint Presentation</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Data Analysis</dc:title>
  <dc:creator>sejal singh</dc:creator>
  <cp:lastModifiedBy>Deepthi Raj Kokkeragadda</cp:lastModifiedBy>
  <cp:revision>29</cp:revision>
  <dcterms:created xsi:type="dcterms:W3CDTF">2022-10-14T07:32:01Z</dcterms:created>
  <dcterms:modified xsi:type="dcterms:W3CDTF">2022-11-04T12:23:42Z</dcterms:modified>
</cp:coreProperties>
</file>